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5" r:id="rId2"/>
    <p:sldMasterId id="2147483677" r:id="rId3"/>
  </p:sldMasterIdLst>
  <p:notesMasterIdLst>
    <p:notesMasterId r:id="rId61"/>
  </p:notesMasterIdLst>
  <p:handoutMasterIdLst>
    <p:handoutMasterId r:id="rId62"/>
  </p:handoutMasterIdLst>
  <p:sldIdLst>
    <p:sldId id="256" r:id="rId4"/>
    <p:sldId id="538" r:id="rId5"/>
    <p:sldId id="495" r:id="rId6"/>
    <p:sldId id="539" r:id="rId7"/>
    <p:sldId id="2145706565" r:id="rId8"/>
    <p:sldId id="2090650412" r:id="rId9"/>
    <p:sldId id="2145706545" r:id="rId10"/>
    <p:sldId id="500" r:id="rId11"/>
    <p:sldId id="501" r:id="rId12"/>
    <p:sldId id="502" r:id="rId13"/>
    <p:sldId id="503" r:id="rId14"/>
    <p:sldId id="545" r:id="rId15"/>
    <p:sldId id="2145706561" r:id="rId16"/>
    <p:sldId id="2145706572" r:id="rId17"/>
    <p:sldId id="555" r:id="rId18"/>
    <p:sldId id="2145706554" r:id="rId19"/>
    <p:sldId id="3946" r:id="rId20"/>
    <p:sldId id="3960" r:id="rId21"/>
    <p:sldId id="2145706547" r:id="rId22"/>
    <p:sldId id="2145706576" r:id="rId23"/>
    <p:sldId id="2145706573" r:id="rId24"/>
    <p:sldId id="279" r:id="rId25"/>
    <p:sldId id="280" r:id="rId26"/>
    <p:sldId id="2145706575" r:id="rId27"/>
    <p:sldId id="282" r:id="rId28"/>
    <p:sldId id="283" r:id="rId29"/>
    <p:sldId id="284" r:id="rId30"/>
    <p:sldId id="285" r:id="rId31"/>
    <p:sldId id="286" r:id="rId32"/>
    <p:sldId id="2145706567" r:id="rId33"/>
    <p:sldId id="287" r:id="rId34"/>
    <p:sldId id="288" r:id="rId35"/>
    <p:sldId id="289" r:id="rId36"/>
    <p:sldId id="290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301" r:id="rId46"/>
    <p:sldId id="2145706568" r:id="rId47"/>
    <p:sldId id="302" r:id="rId48"/>
    <p:sldId id="306" r:id="rId49"/>
    <p:sldId id="303" r:id="rId50"/>
    <p:sldId id="304" r:id="rId51"/>
    <p:sldId id="305" r:id="rId52"/>
    <p:sldId id="2145706569" r:id="rId53"/>
    <p:sldId id="2145706570" r:id="rId54"/>
    <p:sldId id="2145706560" r:id="rId55"/>
    <p:sldId id="2145706574" r:id="rId56"/>
    <p:sldId id="562" r:id="rId57"/>
    <p:sldId id="530" r:id="rId58"/>
    <p:sldId id="3259" r:id="rId59"/>
    <p:sldId id="214570657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90F15FC-4E12-49D6-AF53-8D4AED700A4D}">
          <p14:sldIdLst>
            <p14:sldId id="256"/>
            <p14:sldId id="538"/>
            <p14:sldId id="495"/>
            <p14:sldId id="539"/>
            <p14:sldId id="2145706565"/>
          </p14:sldIdLst>
        </p14:section>
        <p14:section name="Intro to RL" id="{E9658AC6-53B1-4F55-B88A-7CCFD0FF1A15}">
          <p14:sldIdLst>
            <p14:sldId id="2090650412"/>
            <p14:sldId id="2145706545"/>
            <p14:sldId id="500"/>
            <p14:sldId id="501"/>
            <p14:sldId id="502"/>
            <p14:sldId id="503"/>
            <p14:sldId id="545"/>
            <p14:sldId id="2145706561"/>
            <p14:sldId id="2145706572"/>
            <p14:sldId id="555"/>
            <p14:sldId id="2145706554"/>
            <p14:sldId id="3946"/>
            <p14:sldId id="3960"/>
            <p14:sldId id="2145706547"/>
            <p14:sldId id="2145706576"/>
          </p14:sldIdLst>
        </p14:section>
        <p14:section name="Environment and Reward" id="{E0774D96-29BF-42BB-8725-B26567AE1CAA}">
          <p14:sldIdLst>
            <p14:sldId id="2145706573"/>
            <p14:sldId id="279"/>
            <p14:sldId id="280"/>
            <p14:sldId id="2145706575"/>
            <p14:sldId id="282"/>
            <p14:sldId id="283"/>
            <p14:sldId id="284"/>
            <p14:sldId id="285"/>
            <p14:sldId id="286"/>
            <p14:sldId id="2145706567"/>
          </p14:sldIdLst>
        </p14:section>
        <p14:section name="Policy and Agent" id="{86977BEC-D656-4640-A77B-E22B625E906C}">
          <p14:sldIdLst>
            <p14:sldId id="287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2145706568"/>
          </p14:sldIdLst>
        </p14:section>
        <p14:section name="Training, Testing, and Deployment" id="{461A4228-1D63-4EDE-81FB-9627DE8CE5F3}">
          <p14:sldIdLst>
            <p14:sldId id="302"/>
            <p14:sldId id="306"/>
            <p14:sldId id="303"/>
            <p14:sldId id="304"/>
            <p14:sldId id="305"/>
            <p14:sldId id="2145706569"/>
          </p14:sldIdLst>
        </p14:section>
        <p14:section name="Walking Robot" id="{BFE3D925-37CE-4CE6-AB8C-24EC8B377E4C}">
          <p14:sldIdLst>
            <p14:sldId id="2145706570"/>
            <p14:sldId id="2145706560"/>
          </p14:sldIdLst>
        </p14:section>
        <p14:section name="Conclusion" id="{82F5723E-4ADF-4CC3-A798-A713A70ECE6E}">
          <p14:sldIdLst>
            <p14:sldId id="2145706574"/>
            <p14:sldId id="562"/>
            <p14:sldId id="530"/>
            <p14:sldId id="3259"/>
            <p14:sldId id="21457065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FB3"/>
    <a:srgbClr val="176DAD"/>
    <a:srgbClr val="DFEFFB"/>
    <a:srgbClr val="0D78C9"/>
    <a:srgbClr val="024C84"/>
    <a:srgbClr val="993200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A458F9-60BE-46E3-BBF8-B970E24EAC9E}" v="466" dt="2024-05-10T13:43:33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622" autoAdjust="0"/>
  </p:normalViewPr>
  <p:slideViewPr>
    <p:cSldViewPr snapToGrid="0">
      <p:cViewPr varScale="1">
        <p:scale>
          <a:sx n="74" d="100"/>
          <a:sy n="74" d="100"/>
        </p:scale>
        <p:origin x="352" y="56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39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216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765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821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404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8C771F-738E-4B6E-9F75-EF77465B42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930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84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556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966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20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3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6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15BCD-2D69-0A00-3E30-E68E6F24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46ABF-3105-96CF-EDC3-D243F1EE5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47392-2A99-71E6-A88F-3822193AC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7779-A312-09DE-E4E0-49B86CE82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32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84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27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48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8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6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6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69F9B-E7A7-AFA6-F8C3-29BCC322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4FD83-A542-A298-E125-3B65E7388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6198EF-4315-3BF6-1724-6E1C492BC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E8BD2-D04B-E03C-8B49-202D8F5E1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13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52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29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94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90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2020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150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140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773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/>
              <a:t>Click to add b</a:t>
            </a:r>
            <a:r>
              <a:rPr lang="en-US" sz="1805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/>
              <a:t>Click to add headline</a:t>
            </a:r>
            <a:r>
              <a:rPr lang="en-US" sz="2005" b="1">
                <a:solidFill>
                  <a:prstClr val="black"/>
                </a:solidFill>
              </a:rPr>
              <a:t> providing value of feature</a:t>
            </a:r>
            <a:endParaRPr lang="en-US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sz="1604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>
                <a:latin typeface="Courier New" pitchFamily="49" charset="0"/>
                <a:cs typeface="Courier New" pitchFamily="49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8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1" cap="none">
                <a:solidFill>
                  <a:schemeClr val="tx2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Click to edit Section Header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6149" y="4015674"/>
            <a:ext cx="10113754" cy="284232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1736593" y="6519134"/>
            <a:ext cx="344245" cy="3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713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6827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63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8796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2844800" cy="68716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76200" dist="38100" dir="2700000" algn="tl" rotWithShape="0">
              <a:prstClr val="black">
                <a:alpha val="7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03200" y="279400"/>
            <a:ext cx="2743200" cy="5344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lang="en-US" sz="2133" kern="1200" spc="-67">
                <a:solidFill>
                  <a:srgbClr val="0E7EB2"/>
                </a:solidFill>
                <a:latin typeface="Arial" pitchFamily="34" charset="0"/>
                <a:ea typeface="+mn-ea"/>
                <a:cs typeface="Arial" pitchFamily="34" charset="0"/>
              </a:rPr>
              <a:t>GPU Computing</a:t>
            </a:r>
          </a:p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lang="en-US" sz="2133" kern="1200" spc="-67">
                <a:solidFill>
                  <a:srgbClr val="0E7EB2"/>
                </a:solidFill>
                <a:latin typeface="Arial" pitchFamily="34" charset="0"/>
                <a:ea typeface="+mn-ea"/>
                <a:cs typeface="Arial" pitchFamily="34" charset="0"/>
              </a:rPr>
              <a:t>Deep Learning</a:t>
            </a:r>
          </a:p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endParaRPr lang="en-US" sz="2133" kern="1200" spc="-67">
              <a:solidFill>
                <a:srgbClr val="0E7EB2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endParaRPr lang="en-US" sz="2133" kern="1200" spc="-67">
              <a:solidFill>
                <a:srgbClr val="0E7EB2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endParaRPr lang="en-US" sz="2133" kern="1200" spc="-67">
              <a:solidFill>
                <a:srgbClr val="0E7EB2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endParaRPr lang="en-US" sz="2133" kern="1200" spc="-67">
              <a:solidFill>
                <a:srgbClr val="0E7EB2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lang="en-US" sz="2133" kern="1200" spc="-67">
                <a:solidFill>
                  <a:srgbClr val="0E7EB2"/>
                </a:solidFill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lang="en-US" sz="2133" kern="1200" spc="-67">
                <a:solidFill>
                  <a:srgbClr val="0E7EB2"/>
                </a:solidFill>
                <a:latin typeface="Arial" pitchFamily="34" charset="0"/>
                <a:ea typeface="+mn-ea"/>
                <a:cs typeface="Arial" pitchFamily="34" charset="0"/>
              </a:rPr>
              <a:t>Deep Learning Applications</a:t>
            </a:r>
          </a:p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lang="en-US" sz="2133" kern="1200" spc="-67">
                <a:solidFill>
                  <a:srgbClr val="0E7EB2"/>
                </a:solidFill>
                <a:latin typeface="Arial" pitchFamily="34" charset="0"/>
                <a:ea typeface="+mn-ea"/>
                <a:cs typeface="Arial" pitchFamily="34" charset="0"/>
              </a:rPr>
              <a:t>Open Source Integration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6" y="6172201"/>
            <a:ext cx="2395268" cy="478471"/>
          </a:xfrm>
          <a:prstGeom prst="rect">
            <a:avLst/>
          </a:prstGeom>
        </p:spPr>
      </p:pic>
      <p:sp>
        <p:nvSpPr>
          <p:cNvPr id="25" name="Rectangle 24">
            <a:hlinkClick r:id="" action="ppaction://noaction"/>
          </p:cNvPr>
          <p:cNvSpPr/>
          <p:nvPr userDrawn="1"/>
        </p:nvSpPr>
        <p:spPr>
          <a:xfrm>
            <a:off x="357751" y="1805351"/>
            <a:ext cx="947308" cy="177996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C75F85B-5388-41FB-8703-B75B61F7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305" y="-1"/>
            <a:ext cx="8623384" cy="1027953"/>
          </a:xfrm>
        </p:spPr>
        <p:txBody>
          <a:bodyPr/>
          <a:lstStyle>
            <a:lvl1pPr algn="ctr">
              <a:defRPr sz="4267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F9BEAF-7782-42ED-963F-9D345B8B0B52}"/>
              </a:ext>
            </a:extLst>
          </p:cNvPr>
          <p:cNvGrpSpPr/>
          <p:nvPr userDrawn="1"/>
        </p:nvGrpSpPr>
        <p:grpSpPr>
          <a:xfrm>
            <a:off x="203201" y="792699"/>
            <a:ext cx="2766391" cy="2382893"/>
            <a:chOff x="3216884" y="1780054"/>
            <a:chExt cx="2074793" cy="22423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C5E6D1-3C9F-434F-9F70-1F148F486C6B}"/>
                </a:ext>
              </a:extLst>
            </p:cNvPr>
            <p:cNvSpPr/>
            <p:nvPr userDrawn="1"/>
          </p:nvSpPr>
          <p:spPr>
            <a:xfrm>
              <a:off x="3216884" y="1780054"/>
              <a:ext cx="2074793" cy="22423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2133" b="1" kern="1200" spc="-67">
                  <a:solidFill>
                    <a:schemeClr val="bg1"/>
                  </a:solidFill>
                  <a:latin typeface="Arial" pitchFamily="34" charset="0"/>
                  <a:ea typeface="+mn-ea"/>
                  <a:cs typeface="Arial" pitchFamily="34" charset="0"/>
                </a:rPr>
                <a:t>Deep Learning</a:t>
              </a:r>
            </a:p>
            <a:p>
              <a:pPr marL="0" marR="0" lvl="0" indent="0" algn="l" defTabSz="121917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67" b="0" kern="1200" spc="-67">
                  <a:solidFill>
                    <a:schemeClr val="bg1"/>
                  </a:solidFill>
                  <a:latin typeface="Arial" pitchFamily="34" charset="0"/>
                  <a:ea typeface="+mn-ea"/>
                  <a:cs typeface="Arial" pitchFamily="34" charset="0"/>
                </a:rPr>
                <a:t>     </a:t>
              </a:r>
              <a:r>
                <a:rPr lang="en-US" sz="1867" kern="1200" spc="-67">
                  <a:solidFill>
                    <a:srgbClr val="0E7EB2"/>
                  </a:solidFill>
                  <a:latin typeface="Arial" pitchFamily="34" charset="0"/>
                  <a:ea typeface="+mn-ea"/>
                  <a:cs typeface="Arial" pitchFamily="34" charset="0"/>
                </a:rPr>
                <a:t>Data</a:t>
              </a:r>
              <a:r>
                <a:rPr lang="en-US" sz="1867" b="0" kern="1200" spc="-67">
                  <a:solidFill>
                    <a:schemeClr val="bg1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sz="1867" kern="1200" spc="-67">
                  <a:solidFill>
                    <a:srgbClr val="0E7EB2"/>
                  </a:solidFill>
                  <a:latin typeface="Arial" pitchFamily="34" charset="0"/>
                  <a:ea typeface="+mn-ea"/>
                  <a:cs typeface="Arial" pitchFamily="34" charset="0"/>
                </a:rPr>
                <a:t>Access</a:t>
              </a:r>
              <a:br>
                <a:rPr lang="en-US" sz="1867" b="0" kern="1200" spc="-67">
                  <a:solidFill>
                    <a:schemeClr val="bg1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sz="1867" b="0" kern="1200" spc="-67">
                  <a:solidFill>
                    <a:schemeClr val="bg1"/>
                  </a:solidFill>
                  <a:latin typeface="Arial" pitchFamily="34" charset="0"/>
                  <a:ea typeface="+mn-ea"/>
                  <a:cs typeface="Arial" pitchFamily="34" charset="0"/>
                </a:rPr>
                <a:t>     </a:t>
              </a:r>
              <a:r>
                <a:rPr lang="en-US" sz="1867" kern="1200" spc="-67">
                  <a:solidFill>
                    <a:schemeClr val="bg1"/>
                  </a:solidFill>
                  <a:latin typeface="Arial" pitchFamily="34" charset="0"/>
                  <a:ea typeface="+mn-ea"/>
                  <a:cs typeface="Arial" pitchFamily="34" charset="0"/>
                </a:rPr>
                <a:t>Labeling</a:t>
              </a:r>
              <a:br>
                <a:rPr lang="en-US" sz="1867" b="0" kern="1200" spc="-67">
                  <a:solidFill>
                    <a:schemeClr val="bg1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sz="1867" b="0" kern="1200" spc="-67">
                  <a:solidFill>
                    <a:schemeClr val="bg1"/>
                  </a:solidFill>
                  <a:latin typeface="Arial" pitchFamily="34" charset="0"/>
                  <a:ea typeface="+mn-ea"/>
                  <a:cs typeface="Arial" pitchFamily="34" charset="0"/>
                </a:rPr>
                <a:t>     </a:t>
              </a:r>
              <a:r>
                <a:rPr lang="en-US" sz="1867" kern="1200" spc="-67">
                  <a:solidFill>
                    <a:srgbClr val="0E7EB2"/>
                  </a:solidFill>
                  <a:latin typeface="Arial" pitchFamily="34" charset="0"/>
                  <a:ea typeface="+mn-ea"/>
                  <a:cs typeface="Arial" pitchFamily="34" charset="0"/>
                </a:rPr>
                <a:t>Training</a:t>
              </a:r>
              <a:r>
                <a:rPr lang="en-US" sz="1867" b="0" kern="1200" spc="-67">
                  <a:solidFill>
                    <a:schemeClr val="bg1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sz="1867" kern="1200" spc="-67">
                  <a:solidFill>
                    <a:srgbClr val="0E7EB2"/>
                  </a:solidFill>
                  <a:latin typeface="Arial" pitchFamily="34" charset="0"/>
                  <a:ea typeface="+mn-ea"/>
                  <a:cs typeface="Arial" pitchFamily="34" charset="0"/>
                </a:rPr>
                <a:t>&amp; Acceleration</a:t>
              </a:r>
              <a:br>
                <a:rPr lang="en-US" sz="1867" b="0" kern="1200" spc="-67">
                  <a:solidFill>
                    <a:schemeClr val="bg1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sz="1867" b="0" kern="1200" spc="-67">
                  <a:solidFill>
                    <a:schemeClr val="bg1"/>
                  </a:solidFill>
                  <a:latin typeface="Arial" pitchFamily="34" charset="0"/>
                  <a:ea typeface="+mn-ea"/>
                  <a:cs typeface="Arial" pitchFamily="34" charset="0"/>
                </a:rPr>
                <a:t>     </a:t>
              </a:r>
              <a:r>
                <a:rPr lang="en-US" sz="1867" kern="1200" spc="-67">
                  <a:solidFill>
                    <a:srgbClr val="0E7EB2"/>
                  </a:solidFill>
                  <a:latin typeface="Arial" pitchFamily="34" charset="0"/>
                  <a:ea typeface="+mn-ea"/>
                  <a:cs typeface="Arial" pitchFamily="34" charset="0"/>
                </a:rPr>
                <a:t>Inference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BDB4B9A8-1DC7-41EE-A751-F73D5060A0FF}"/>
                </a:ext>
              </a:extLst>
            </p:cNvPr>
            <p:cNvSpPr/>
            <p:nvPr userDrawn="1"/>
          </p:nvSpPr>
          <p:spPr>
            <a:xfrm>
              <a:off x="3332797" y="2853742"/>
              <a:ext cx="92374" cy="1524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rgbClr val="176DAD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08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000">
        <p:fade/>
      </p:transition>
    </mc:Choice>
    <mc:Fallback xmlns="">
      <p:transition spd="med" advClick="0" advTm="9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172286" y="1321908"/>
            <a:ext cx="9659969" cy="484632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942AF-14D4-4689-871E-916A9B55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214A952-E6FF-7A48-9226-C37CCBDE96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88563" y="0"/>
            <a:ext cx="2103437" cy="1936955"/>
          </a:xfr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err="1"/>
              <a:t>PiP</a:t>
            </a:r>
            <a:r>
              <a:rPr lang="en-US"/>
              <a:t> is positioned here. Keep all text and images safely away from this non-visible area.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817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172286" y="1321908"/>
            <a:ext cx="9659969" cy="484632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942AF-14D4-4689-871E-916A9B55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214A952-E6FF-7A48-9226-C37CCBDE96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88563" y="0"/>
            <a:ext cx="2103437" cy="1936955"/>
          </a:xfr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err="1"/>
              <a:t>PiP</a:t>
            </a:r>
            <a:r>
              <a:rPr lang="en-US"/>
              <a:t> is positioned here. Keep all text and images safely away from this non-visible area.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8570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</a:t>
            </a:r>
            <a:fld id="{43FEC7B2-4A3C-43EA-A52A-F8DED3FD6DAC}" type="datetimeyyyy">
              <a:rPr lang="en-US" sz="1003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2024</a:t>
            </a:fld>
            <a:r>
              <a:rPr lang="en-US" sz="1003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125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63733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5919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862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/>
              <a:t>Click to add b</a:t>
            </a:r>
            <a:r>
              <a:rPr lang="en-US" sz="1805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/>
              <a:t>Click to add headline</a:t>
            </a:r>
            <a:r>
              <a:rPr lang="en-US" sz="2005" b="1">
                <a:solidFill>
                  <a:prstClr val="black"/>
                </a:solidFill>
              </a:rPr>
              <a:t> providing value of feature</a:t>
            </a:r>
            <a:endParaRPr lang="en-US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sz="1604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>
                <a:latin typeface="Courier New" pitchFamily="49" charset="0"/>
                <a:cs typeface="Courier New" pitchFamily="49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40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Section Header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302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8405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80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/>
              <a:t>Click to add b</a:t>
            </a:r>
            <a:r>
              <a:rPr lang="en-US" sz="1805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/>
              <a:t>Click to add headline</a:t>
            </a:r>
            <a:r>
              <a:rPr lang="en-US" sz="2005" b="1">
                <a:solidFill>
                  <a:prstClr val="black"/>
                </a:solidFill>
              </a:rPr>
              <a:t> providing value of feature</a:t>
            </a:r>
            <a:endParaRPr lang="en-US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sz="1604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>
                <a:latin typeface="Courier New" pitchFamily="49" charset="0"/>
                <a:cs typeface="Courier New" pitchFamily="49" charset="0"/>
              </a:rPr>
              <a:t>.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2018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041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4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95" r:id="rId11"/>
    <p:sldLayoutId id="2147483696" r:id="rId12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55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jpeg"/><Relationship Id="rId4" Type="http://schemas.microsoft.com/office/2007/relationships/hdphoto" Target="../media/hdphoto1.wdp"/><Relationship Id="rId9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jpeg"/><Relationship Id="rId4" Type="http://schemas.microsoft.com/office/2007/relationships/hdphoto" Target="../media/hdphoto1.wdp"/><Relationship Id="rId9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1.jpeg"/><Relationship Id="rId3" Type="http://schemas.openxmlformats.org/officeDocument/2006/relationships/image" Target="../media/image39.jpg"/><Relationship Id="rId7" Type="http://schemas.microsoft.com/office/2007/relationships/hdphoto" Target="../media/hdphoto1.wdp"/><Relationship Id="rId12" Type="http://schemas.openxmlformats.org/officeDocument/2006/relationships/image" Target="../media/image30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41.jpg"/><Relationship Id="rId10" Type="http://schemas.microsoft.com/office/2007/relationships/hdphoto" Target="../media/hdphoto2.wdp"/><Relationship Id="rId4" Type="http://schemas.openxmlformats.org/officeDocument/2006/relationships/image" Target="../media/image40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4.jp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37.jpg"/><Relationship Id="rId4" Type="http://schemas.openxmlformats.org/officeDocument/2006/relationships/image" Target="../media/image50.jp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58.jp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1.jpeg"/><Relationship Id="rId4" Type="http://schemas.microsoft.com/office/2007/relationships/hdphoto" Target="../media/hdphoto1.wdp"/><Relationship Id="rId9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78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jpg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1.jpeg"/><Relationship Id="rId4" Type="http://schemas.microsoft.com/office/2007/relationships/hdphoto" Target="../media/hdphoto1.wdp"/><Relationship Id="rId9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1.jpeg"/><Relationship Id="rId4" Type="http://schemas.microsoft.com/office/2007/relationships/hdphoto" Target="../media/hdphoto1.wdp"/><Relationship Id="rId9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58.jp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1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videos/series/reinforcement-learning.html" TargetMode="External"/><Relationship Id="rId3" Type="http://schemas.openxmlformats.org/officeDocument/2006/relationships/hyperlink" Target="https://matlabacademy.mathworks.com/details/reinforcement-learning-onramp/reinforcementlearning" TargetMode="External"/><Relationship Id="rId7" Type="http://schemas.openxmlformats.org/officeDocument/2006/relationships/hyperlink" Target="https://www.mathworks.com/help/reinforcement-learning/examples.html?s_tid=CRUX_topnav" TargetMode="External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help/reinforcement-learning/index.html" TargetMode="External"/><Relationship Id="rId11" Type="http://schemas.openxmlformats.org/officeDocument/2006/relationships/image" Target="../media/image89.png"/><Relationship Id="rId5" Type="http://schemas.openxmlformats.org/officeDocument/2006/relationships/hyperlink" Target="https://www.mathworks.com/videos/search.html?q=&amp;fq%5B%5D=product:RL&amp;page=1" TargetMode="External"/><Relationship Id="rId10" Type="http://schemas.openxmlformats.org/officeDocument/2006/relationships/image" Target="../media/image88.png"/><Relationship Id="rId4" Type="http://schemas.openxmlformats.org/officeDocument/2006/relationships/hyperlink" Target="https://www.mathworks.com/learn/training/reinforcement-learning-in-matlab-and-simulink.html" TargetMode="External"/><Relationship Id="rId9" Type="http://schemas.openxmlformats.org/officeDocument/2006/relationships/hyperlink" Target="https://www.mathworks.com/videos/practical-reinforcement-learning-for-controls-design-test-and-deployment-1657031639527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41832"/>
            <a:ext cx="10363200" cy="838200"/>
          </a:xfrm>
        </p:spPr>
        <p:txBody>
          <a:bodyPr/>
          <a:lstStyle/>
          <a:p>
            <a:r>
              <a:rPr lang="en-US"/>
              <a:t>Reinforcement Learning with MATLAB and Simulink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059B0DA-E938-C9C1-F545-9BF8BBDA8B7C}"/>
              </a:ext>
            </a:extLst>
          </p:cNvPr>
          <p:cNvSpPr txBox="1">
            <a:spLocks/>
          </p:cNvSpPr>
          <p:nvPr/>
        </p:nvSpPr>
        <p:spPr>
          <a:xfrm>
            <a:off x="914400" y="3248686"/>
            <a:ext cx="10363200" cy="1040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604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8340" indent="0" algn="ctr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6680" indent="0" algn="ctr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604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5020" indent="0" algn="ctr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3361" indent="0" algn="ctr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404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91701" indent="0" algn="ctr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200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50041" indent="0" algn="ctr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200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8381" indent="0" algn="ctr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200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66721" indent="0" algn="ctr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200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Jordan Olson</a:t>
            </a:r>
          </a:p>
          <a:p>
            <a:r>
              <a:rPr lang="en-US" dirty="0"/>
              <a:t>Application Engineer, AI &amp; Controls</a:t>
            </a:r>
          </a:p>
          <a:p>
            <a:r>
              <a:rPr lang="en-US" dirty="0"/>
              <a:t>jolson@mathworks.com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B008B5-8577-302C-A78D-73D71A5617C8}"/>
              </a:ext>
            </a:extLst>
          </p:cNvPr>
          <p:cNvGrpSpPr/>
          <p:nvPr/>
        </p:nvGrpSpPr>
        <p:grpSpPr>
          <a:xfrm>
            <a:off x="7543800" y="1780032"/>
            <a:ext cx="2667000" cy="2431608"/>
            <a:chOff x="7543800" y="1780032"/>
            <a:chExt cx="2667000" cy="24316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B86CAE-E11C-6DBA-CAE5-219A05BB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3800" y="1780032"/>
              <a:ext cx="2667000" cy="243160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5A590A-2114-CB6F-0925-9A9DFFCBC081}"/>
                </a:ext>
              </a:extLst>
            </p:cNvPr>
            <p:cNvSpPr/>
            <p:nvPr/>
          </p:nvSpPr>
          <p:spPr>
            <a:xfrm>
              <a:off x="9144000" y="1981200"/>
              <a:ext cx="9906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C6AB6-9A0B-47CE-868B-05F7954AABB9}"/>
              </a:ext>
            </a:extLst>
          </p:cNvPr>
          <p:cNvSpPr/>
          <p:nvPr/>
        </p:nvSpPr>
        <p:spPr>
          <a:xfrm>
            <a:off x="4267200" y="2133601"/>
            <a:ext cx="2819400" cy="11858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2EC6CE0-E299-4D1A-9B36-6DEE2818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048998" cy="990600"/>
          </a:xfrm>
        </p:spPr>
        <p:txBody>
          <a:bodyPr/>
          <a:lstStyle/>
          <a:p>
            <a:r>
              <a:rPr lang="en-US"/>
              <a:t>Reinforcement learning, machine learning, and deep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5D84E-0F70-4A34-9003-5447988A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143000"/>
            <a:ext cx="6815919" cy="2176461"/>
          </a:xfrm>
          <a:prstGeom prst="rect">
            <a:avLst/>
          </a:prstGeom>
        </p:spPr>
      </p:pic>
      <p:pic>
        <p:nvPicPr>
          <p:cNvPr id="2050" name="Picture 2" descr="https://www.mathworks.com/help/vision/ug/il_00_cleanslate.png">
            <a:extLst>
              <a:ext uri="{FF2B5EF4-FFF2-40B4-BE49-F238E27FC236}">
                <a16:creationId xmlns:a16="http://schemas.microsoft.com/office/drawing/2014/main" id="{18BEDD0C-3E93-40FE-BE5C-98E19271B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0600" y="3429000"/>
            <a:ext cx="4457701" cy="33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mathworks.com/help/vision/ug/il_07_final.png">
            <a:extLst>
              <a:ext uri="{FF2B5EF4-FFF2-40B4-BE49-F238E27FC236}">
                <a16:creationId xmlns:a16="http://schemas.microsoft.com/office/drawing/2014/main" id="{32213249-AD2A-4A29-9870-593072901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43699" y="3429000"/>
            <a:ext cx="4457701" cy="33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8A808512-830F-4B6A-8442-5C4B124D24C1}"/>
              </a:ext>
            </a:extLst>
          </p:cNvPr>
          <p:cNvSpPr/>
          <p:nvPr/>
        </p:nvSpPr>
        <p:spPr>
          <a:xfrm>
            <a:off x="5562600" y="4864190"/>
            <a:ext cx="1066800" cy="45720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30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C6AB6-9A0B-47CE-868B-05F7954AABB9}"/>
              </a:ext>
            </a:extLst>
          </p:cNvPr>
          <p:cNvSpPr/>
          <p:nvPr/>
        </p:nvSpPr>
        <p:spPr>
          <a:xfrm>
            <a:off x="7162799" y="2133601"/>
            <a:ext cx="2167719" cy="119538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2EC6CE0-E299-4D1A-9B36-6DEE2818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048998" cy="990600"/>
          </a:xfrm>
        </p:spPr>
        <p:txBody>
          <a:bodyPr/>
          <a:lstStyle/>
          <a:p>
            <a:r>
              <a:rPr lang="en-US"/>
              <a:t>Reinforcement learning, machine learning, and deep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5D84E-0F70-4A34-9003-5447988A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143000"/>
            <a:ext cx="6815919" cy="2176461"/>
          </a:xfrm>
          <a:prstGeom prst="rect">
            <a:avLst/>
          </a:prstGeom>
        </p:spPr>
      </p:pic>
      <p:pic>
        <p:nvPicPr>
          <p:cNvPr id="10" name="Picture 2" descr="https://www.mathworks.com/help/vision/ug/il_00_cleanslate.png">
            <a:extLst>
              <a:ext uri="{FF2B5EF4-FFF2-40B4-BE49-F238E27FC236}">
                <a16:creationId xmlns:a16="http://schemas.microsoft.com/office/drawing/2014/main" id="{104908A4-3771-4B53-A4EA-BC467051F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67149" y="3429000"/>
            <a:ext cx="4457701" cy="33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318D59D7-BCC3-4BFE-BD0A-935D7C705D4D}"/>
              </a:ext>
            </a:extLst>
          </p:cNvPr>
          <p:cNvSpPr/>
          <p:nvPr/>
        </p:nvSpPr>
        <p:spPr>
          <a:xfrm>
            <a:off x="6819899" y="5943600"/>
            <a:ext cx="685800" cy="685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24E985A7-FD03-4194-83F0-0E65393A3704}"/>
              </a:ext>
            </a:extLst>
          </p:cNvPr>
          <p:cNvSpPr/>
          <p:nvPr/>
        </p:nvSpPr>
        <p:spPr>
          <a:xfrm>
            <a:off x="5715000" y="4953000"/>
            <a:ext cx="685800" cy="6858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471682AE-D2AB-4DFE-932C-D1949FC5355F}"/>
              </a:ext>
            </a:extLst>
          </p:cNvPr>
          <p:cNvSpPr/>
          <p:nvPr/>
        </p:nvSpPr>
        <p:spPr>
          <a:xfrm>
            <a:off x="6802829" y="4267200"/>
            <a:ext cx="685800" cy="685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F0246C-3E15-4978-A6E4-D1BFF3AA8ADB}"/>
              </a:ext>
            </a:extLst>
          </p:cNvPr>
          <p:cNvCxnSpPr/>
          <p:nvPr/>
        </p:nvCxnSpPr>
        <p:spPr>
          <a:xfrm flipH="1" flipV="1">
            <a:off x="6400800" y="5638800"/>
            <a:ext cx="419099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4D49C1-56CF-4081-9B22-9BD0C7C7B504}"/>
              </a:ext>
            </a:extLst>
          </p:cNvPr>
          <p:cNvCxnSpPr>
            <a:cxnSpLocks/>
          </p:cNvCxnSpPr>
          <p:nvPr/>
        </p:nvCxnSpPr>
        <p:spPr>
          <a:xfrm flipV="1">
            <a:off x="6214919" y="4843461"/>
            <a:ext cx="604980" cy="2619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54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35D84E-0F70-4A34-9003-5447988A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143000"/>
            <a:ext cx="6815919" cy="2176461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22EC6CE0-E299-4D1A-9B36-6DEE2818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048998" cy="990600"/>
          </a:xfrm>
        </p:spPr>
        <p:txBody>
          <a:bodyPr/>
          <a:lstStyle/>
          <a:p>
            <a:r>
              <a:rPr lang="en-US"/>
              <a:t>Reinforcement learning, machine learning, and deep learning</a:t>
            </a:r>
          </a:p>
        </p:txBody>
      </p:sp>
      <p:sp>
        <p:nvSpPr>
          <p:cNvPr id="11" name="Rounded Rectangle 22">
            <a:extLst>
              <a:ext uri="{FF2B5EF4-FFF2-40B4-BE49-F238E27FC236}">
                <a16:creationId xmlns:a16="http://schemas.microsoft.com/office/drawing/2014/main" id="{359F546A-51D9-4E93-B756-04874244FACB}"/>
              </a:ext>
            </a:extLst>
          </p:cNvPr>
          <p:cNvSpPr/>
          <p:nvPr/>
        </p:nvSpPr>
        <p:spPr>
          <a:xfrm>
            <a:off x="2541934" y="3505200"/>
            <a:ext cx="6802695" cy="6811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Deep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7D7F1-F40E-40FD-95F9-400AA86849D3}"/>
              </a:ext>
            </a:extLst>
          </p:cNvPr>
          <p:cNvSpPr txBox="1"/>
          <p:nvPr/>
        </p:nvSpPr>
        <p:spPr>
          <a:xfrm>
            <a:off x="800100" y="4953000"/>
            <a:ext cx="10591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Complex reinforcement learning problems typically need deep neural networks</a:t>
            </a:r>
          </a:p>
          <a:p>
            <a:pPr algn="ctr"/>
            <a:r>
              <a:rPr lang="en-US" sz="2000" b="1" i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[Deep Reinforcement Learning]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B5BAAD-2D16-450B-9C3B-71AEEBF477C6}"/>
              </a:ext>
            </a:extLst>
          </p:cNvPr>
          <p:cNvSpPr/>
          <p:nvPr/>
        </p:nvSpPr>
        <p:spPr>
          <a:xfrm>
            <a:off x="4038352" y="4335652"/>
            <a:ext cx="3475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What about deep learning?</a:t>
            </a:r>
          </a:p>
        </p:txBody>
      </p:sp>
    </p:spTree>
    <p:extLst>
      <p:ext uri="{BB962C8B-B14F-4D97-AF65-F5344CB8AC3E}">
        <p14:creationId xmlns:p14="http://schemas.microsoft.com/office/powerpoint/2010/main" val="11919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2A42A1-6EC0-914A-FDC8-2CBB04278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38" y="1447800"/>
            <a:ext cx="10769600" cy="3429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Reinforcement learning might be a good fit for your application if…</a:t>
            </a:r>
          </a:p>
          <a:p>
            <a:endParaRPr lang="en-US" sz="2000" dirty="0"/>
          </a:p>
          <a:p>
            <a:r>
              <a:rPr lang="en-US" sz="2000" dirty="0"/>
              <a:t>A simulation model of the system is available, and</a:t>
            </a:r>
          </a:p>
          <a:p>
            <a:endParaRPr lang="en-US" sz="2000" dirty="0"/>
          </a:p>
          <a:p>
            <a:r>
              <a:rPr lang="en-US" sz="2000" dirty="0"/>
              <a:t>Training/tuning time is </a:t>
            </a:r>
            <a:r>
              <a:rPr lang="en-US" sz="2000" b="1" dirty="0"/>
              <a:t>not</a:t>
            </a:r>
            <a:r>
              <a:rPr lang="en-US" sz="2000" dirty="0"/>
              <a:t> critical for the application, and</a:t>
            </a:r>
          </a:p>
          <a:p>
            <a:endParaRPr lang="en-US" sz="2000" dirty="0"/>
          </a:p>
          <a:p>
            <a:r>
              <a:rPr lang="en-US" sz="2000" dirty="0"/>
              <a:t>The environment is uncertain and/or nonlinear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8EA282F-C06D-3EBB-D1F5-ED2A15E8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048998" cy="990600"/>
          </a:xfrm>
        </p:spPr>
        <p:txBody>
          <a:bodyPr/>
          <a:lstStyle/>
          <a:p>
            <a:r>
              <a:rPr lang="en-US"/>
              <a:t>What can reinforcement learning be used for?</a:t>
            </a:r>
          </a:p>
        </p:txBody>
      </p:sp>
    </p:spTree>
    <p:extLst>
      <p:ext uri="{BB962C8B-B14F-4D97-AF65-F5344CB8AC3E}">
        <p14:creationId xmlns:p14="http://schemas.microsoft.com/office/powerpoint/2010/main" val="279752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277495-0271-6E66-9B93-2C7170D4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75" y="1136242"/>
            <a:ext cx="3652558" cy="2876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9F3D6-B194-F87D-58FB-1365A1C4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4" y="1226271"/>
            <a:ext cx="4191000" cy="24624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35E17E-2AFA-F0C4-809F-B0DBEF18F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04" y="3852477"/>
            <a:ext cx="3872282" cy="2786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3C6B27-A384-7311-EDAF-1B05311C2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3785917"/>
            <a:ext cx="2486214" cy="285260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8EA282F-C06D-3EBB-D1F5-ED2A15E8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048998" cy="990600"/>
          </a:xfrm>
        </p:spPr>
        <p:txBody>
          <a:bodyPr/>
          <a:lstStyle/>
          <a:p>
            <a:r>
              <a:rPr lang="en-US"/>
              <a:t>What can reinforcement learning be used for?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995034-1E3E-7128-D5EC-B06D48431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846" y="4153436"/>
            <a:ext cx="4343400" cy="24850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2C62E5-F8E5-9408-7A67-B12DBF4D9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286" y="1444981"/>
            <a:ext cx="3115583" cy="1976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93D56-EA9C-7E67-C911-EB918C2D9A8E}"/>
              </a:ext>
            </a:extLst>
          </p:cNvPr>
          <p:cNvSpPr txBox="1"/>
          <p:nvPr/>
        </p:nvSpPr>
        <p:spPr>
          <a:xfrm>
            <a:off x="2813052" y="5210145"/>
            <a:ext cx="636270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What could </a:t>
            </a:r>
            <a:r>
              <a:rPr lang="en-US" sz="2000" b="1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</a:t>
            </a:r>
            <a:r>
              <a:rPr lang="en-US" sz="2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use reinforcement learning for?</a:t>
            </a:r>
            <a:endParaRPr lang="en-US" sz="2000" b="1" i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24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close up of a toy&#10;&#10;Description automatically generated">
            <a:extLst>
              <a:ext uri="{FF2B5EF4-FFF2-40B4-BE49-F238E27FC236}">
                <a16:creationId xmlns:a16="http://schemas.microsoft.com/office/drawing/2014/main" id="{326CAC31-6EA8-45A8-8200-80A904B2B7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7630" y="3193742"/>
            <a:ext cx="913794" cy="958047"/>
          </a:xfrm>
          <a:prstGeom prst="rect">
            <a:avLst/>
          </a:prstGeom>
        </p:spPr>
      </p:pic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2D675C02-C45B-4FD6-844F-F0BB16CF51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362200" y="4892662"/>
            <a:ext cx="1163567" cy="1954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4FE1CE-14BB-4486-8A7A-EE76998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How does reinforcement learning training work?</a:t>
            </a:r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9E48AFE-8C65-458F-AE12-3787D9E57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47" y="1143000"/>
            <a:ext cx="6716453" cy="499435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Reinforcement learning works through </a:t>
            </a:r>
            <a:r>
              <a:rPr lang="en-US" sz="2000" b="1"/>
              <a:t>trial and error.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E7C95BA-7F5C-4262-975C-C68087073014}"/>
              </a:ext>
            </a:extLst>
          </p:cNvPr>
          <p:cNvSpPr/>
          <p:nvPr/>
        </p:nvSpPr>
        <p:spPr>
          <a:xfrm>
            <a:off x="838200" y="3719628"/>
            <a:ext cx="1479928" cy="2163634"/>
          </a:xfrm>
          <a:custGeom>
            <a:avLst/>
            <a:gdLst>
              <a:gd name="connsiteX0" fmla="*/ 2381250 w 2381250"/>
              <a:gd name="connsiteY0" fmla="*/ 2571750 h 2571750"/>
              <a:gd name="connsiteX1" fmla="*/ 0 w 2381250"/>
              <a:gd name="connsiteY1" fmla="*/ 2571750 h 2571750"/>
              <a:gd name="connsiteX2" fmla="*/ 0 w 2381250"/>
              <a:gd name="connsiteY2" fmla="*/ 0 h 2571750"/>
              <a:gd name="connsiteX3" fmla="*/ 2143125 w 2381250"/>
              <a:gd name="connsiteY3" fmla="*/ 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250" h="2571750">
                <a:moveTo>
                  <a:pt x="23812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143125" y="0"/>
                </a:lnTo>
              </a:path>
            </a:pathLst>
          </a:custGeom>
          <a:noFill/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3535F9-D091-4D0E-923E-667BD41B7D04}"/>
              </a:ext>
            </a:extLst>
          </p:cNvPr>
          <p:cNvSpPr/>
          <p:nvPr/>
        </p:nvSpPr>
        <p:spPr>
          <a:xfrm>
            <a:off x="3571870" y="3699527"/>
            <a:ext cx="1480058" cy="2183735"/>
          </a:xfrm>
          <a:custGeom>
            <a:avLst/>
            <a:gdLst>
              <a:gd name="connsiteX0" fmla="*/ 281354 w 2381460"/>
              <a:gd name="connsiteY0" fmla="*/ 0 h 2662813"/>
              <a:gd name="connsiteX1" fmla="*/ 2381460 w 2381460"/>
              <a:gd name="connsiteY1" fmla="*/ 0 h 2662813"/>
              <a:gd name="connsiteX2" fmla="*/ 2381460 w 2381460"/>
              <a:gd name="connsiteY2" fmla="*/ 2662813 h 2662813"/>
              <a:gd name="connsiteX3" fmla="*/ 0 w 2381460"/>
              <a:gd name="connsiteY3" fmla="*/ 2662813 h 266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460" h="2662813">
                <a:moveTo>
                  <a:pt x="281354" y="0"/>
                </a:moveTo>
                <a:lnTo>
                  <a:pt x="2381460" y="0"/>
                </a:lnTo>
                <a:lnTo>
                  <a:pt x="2381460" y="2662813"/>
                </a:lnTo>
                <a:lnTo>
                  <a:pt x="0" y="2662813"/>
                </a:lnTo>
              </a:path>
            </a:pathLst>
          </a:custGeom>
          <a:noFill/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47D52E-591F-40E4-8720-13DE4B6550A3}"/>
              </a:ext>
            </a:extLst>
          </p:cNvPr>
          <p:cNvSpPr/>
          <p:nvPr/>
        </p:nvSpPr>
        <p:spPr>
          <a:xfrm>
            <a:off x="1576643" y="4448506"/>
            <a:ext cx="990600" cy="657874"/>
          </a:xfrm>
          <a:prstGeom prst="wedgeRoundRectCallout">
            <a:avLst>
              <a:gd name="adj1" fmla="val 55917"/>
              <a:gd name="adj2" fmla="val 7030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Fetch!</a:t>
            </a:r>
          </a:p>
        </p:txBody>
      </p:sp>
      <p:pic>
        <p:nvPicPr>
          <p:cNvPr id="2064" name="Picture 16" descr="Image result for dog bone clipart">
            <a:extLst>
              <a:ext uri="{FF2B5EF4-FFF2-40B4-BE49-F238E27FC236}">
                <a16:creationId xmlns:a16="http://schemas.microsoft.com/office/drawing/2014/main" id="{4D1EA008-3C58-4C3B-A3FF-12BCF801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92" y="4394187"/>
            <a:ext cx="357587" cy="17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1968D9-9710-4A68-8516-B468754D1FED}"/>
              </a:ext>
            </a:extLst>
          </p:cNvPr>
          <p:cNvCxnSpPr>
            <a:cxnSpLocks/>
          </p:cNvCxnSpPr>
          <p:nvPr/>
        </p:nvCxnSpPr>
        <p:spPr>
          <a:xfrm flipV="1">
            <a:off x="2954591" y="4140729"/>
            <a:ext cx="0" cy="72791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8EC476A9-207C-4363-A0AA-A270D5E98C9C}"/>
              </a:ext>
            </a:extLst>
          </p:cNvPr>
          <p:cNvSpPr/>
          <p:nvPr/>
        </p:nvSpPr>
        <p:spPr>
          <a:xfrm>
            <a:off x="2849456" y="2301862"/>
            <a:ext cx="1265344" cy="717827"/>
          </a:xfrm>
          <a:prstGeom prst="cloudCallout">
            <a:avLst>
              <a:gd name="adj1" fmla="val -48281"/>
              <a:gd name="adj2" fmla="val 7211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Let’s try this…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3705634B-2383-440D-AE2B-710732B496D4}"/>
              </a:ext>
            </a:extLst>
          </p:cNvPr>
          <p:cNvSpPr/>
          <p:nvPr/>
        </p:nvSpPr>
        <p:spPr>
          <a:xfrm>
            <a:off x="3517656" y="4090165"/>
            <a:ext cx="1163581" cy="765757"/>
          </a:xfrm>
          <a:prstGeom prst="wedgeRoundRectCallout">
            <a:avLst>
              <a:gd name="adj1" fmla="val -61283"/>
              <a:gd name="adj2" fmla="val 7967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Yay!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Here is your treat!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6EA5C31-734B-4745-ACD4-4F513B8E9CC8}"/>
              </a:ext>
            </a:extLst>
          </p:cNvPr>
          <p:cNvSpPr/>
          <p:nvPr/>
        </p:nvSpPr>
        <p:spPr>
          <a:xfrm rot="10800000">
            <a:off x="9056612" y="3434610"/>
            <a:ext cx="2754388" cy="2791927"/>
          </a:xfrm>
          <a:custGeom>
            <a:avLst/>
            <a:gdLst>
              <a:gd name="connsiteX0" fmla="*/ 1492369 w 1492369"/>
              <a:gd name="connsiteY0" fmla="*/ 2527540 h 2527540"/>
              <a:gd name="connsiteX1" fmla="*/ 0 w 1492369"/>
              <a:gd name="connsiteY1" fmla="*/ 2527540 h 2527540"/>
              <a:gd name="connsiteX2" fmla="*/ 0 w 1492369"/>
              <a:gd name="connsiteY2" fmla="*/ 0 h 2527540"/>
              <a:gd name="connsiteX3" fmla="*/ 854015 w 1492369"/>
              <a:gd name="connsiteY3" fmla="*/ 0 h 252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2369" h="2527540">
                <a:moveTo>
                  <a:pt x="1492369" y="2527540"/>
                </a:moveTo>
                <a:lnTo>
                  <a:pt x="0" y="2527540"/>
                </a:lnTo>
                <a:lnTo>
                  <a:pt x="0" y="0"/>
                </a:lnTo>
                <a:lnTo>
                  <a:pt x="854015" y="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545AF7-83C0-4382-A48D-959FE2612D4C}"/>
              </a:ext>
            </a:extLst>
          </p:cNvPr>
          <p:cNvSpPr/>
          <p:nvPr/>
        </p:nvSpPr>
        <p:spPr>
          <a:xfrm>
            <a:off x="8776672" y="3240246"/>
            <a:ext cx="180074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E3CDA1-5967-4106-8E8E-5444686A188B}"/>
              </a:ext>
            </a:extLst>
          </p:cNvPr>
          <p:cNvSpPr/>
          <p:nvPr/>
        </p:nvSpPr>
        <p:spPr>
          <a:xfrm>
            <a:off x="8221602" y="2656524"/>
            <a:ext cx="2355820" cy="2286000"/>
          </a:xfrm>
          <a:prstGeom prst="round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42E2652-4E6A-4AEC-BD82-191C7BB395A6}"/>
              </a:ext>
            </a:extLst>
          </p:cNvPr>
          <p:cNvSpPr/>
          <p:nvPr/>
        </p:nvSpPr>
        <p:spPr>
          <a:xfrm>
            <a:off x="8599412" y="4028124"/>
            <a:ext cx="1600200" cy="685800"/>
          </a:xfrm>
          <a:prstGeom prst="roundRect">
            <a:avLst/>
          </a:prstGeom>
          <a:solidFill>
            <a:srgbClr val="0D78C9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Reinforcement Learning Algorithm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2C78752-0457-4970-8DE1-D0194F200F28}"/>
              </a:ext>
            </a:extLst>
          </p:cNvPr>
          <p:cNvSpPr/>
          <p:nvPr/>
        </p:nvSpPr>
        <p:spPr>
          <a:xfrm>
            <a:off x="8980412" y="3240246"/>
            <a:ext cx="838200" cy="381000"/>
          </a:xfrm>
          <a:prstGeom prst="roundRect">
            <a:avLst/>
          </a:prstGeom>
          <a:solidFill>
            <a:srgbClr val="0D78C9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Policy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39CE8C8-A509-47F1-83EE-DDD0D40F79B7}"/>
              </a:ext>
            </a:extLst>
          </p:cNvPr>
          <p:cNvSpPr/>
          <p:nvPr/>
        </p:nvSpPr>
        <p:spPr>
          <a:xfrm>
            <a:off x="6990585" y="3434610"/>
            <a:ext cx="2144787" cy="2791927"/>
          </a:xfrm>
          <a:custGeom>
            <a:avLst/>
            <a:gdLst>
              <a:gd name="connsiteX0" fmla="*/ 1492369 w 1492369"/>
              <a:gd name="connsiteY0" fmla="*/ 2527540 h 2527540"/>
              <a:gd name="connsiteX1" fmla="*/ 0 w 1492369"/>
              <a:gd name="connsiteY1" fmla="*/ 2527540 h 2527540"/>
              <a:gd name="connsiteX2" fmla="*/ 0 w 1492369"/>
              <a:gd name="connsiteY2" fmla="*/ 0 h 2527540"/>
              <a:gd name="connsiteX3" fmla="*/ 854015 w 1492369"/>
              <a:gd name="connsiteY3" fmla="*/ 0 h 252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2369" h="2527540">
                <a:moveTo>
                  <a:pt x="1492369" y="2527540"/>
                </a:moveTo>
                <a:lnTo>
                  <a:pt x="0" y="2527540"/>
                </a:lnTo>
                <a:lnTo>
                  <a:pt x="0" y="0"/>
                </a:lnTo>
                <a:lnTo>
                  <a:pt x="854015" y="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43BA13-53AD-49A9-AC04-09E5AB18BE0B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 flipV="1">
            <a:off x="8217949" y="3430746"/>
            <a:ext cx="762463" cy="3864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09DF3A-C56B-45A1-B23F-0E16A4C3BC6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9818612" y="3430746"/>
            <a:ext cx="758810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215763-F003-4A84-B187-70DD007746F4}"/>
              </a:ext>
            </a:extLst>
          </p:cNvPr>
          <p:cNvCxnSpPr>
            <a:cxnSpLocks/>
            <a:stCxn id="36" idx="0"/>
            <a:endCxn id="28" idx="2"/>
          </p:cNvCxnSpPr>
          <p:nvPr/>
        </p:nvCxnSpPr>
        <p:spPr>
          <a:xfrm flipV="1">
            <a:off x="9396375" y="4942524"/>
            <a:ext cx="3137" cy="91871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948C80-7CB2-427E-A35C-F2C3394CE8DF}"/>
              </a:ext>
            </a:extLst>
          </p:cNvPr>
          <p:cNvSpPr/>
          <p:nvPr/>
        </p:nvSpPr>
        <p:spPr>
          <a:xfrm>
            <a:off x="8510602" y="5861237"/>
            <a:ext cx="1771545" cy="757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0A3A40-189A-4606-B0A1-99960DF98BAD}"/>
              </a:ext>
            </a:extLst>
          </p:cNvPr>
          <p:cNvCxnSpPr>
            <a:cxnSpLocks/>
            <a:stCxn id="28" idx="2"/>
            <a:endCxn id="30" idx="2"/>
          </p:cNvCxnSpPr>
          <p:nvPr/>
        </p:nvCxnSpPr>
        <p:spPr>
          <a:xfrm flipV="1">
            <a:off x="9399512" y="4713924"/>
            <a:ext cx="0" cy="22860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24591D-0E62-4DF3-B17B-A5EB39D80BBF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flipV="1">
            <a:off x="9399512" y="3621246"/>
            <a:ext cx="0" cy="406878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B5F2949-6C39-44EB-BA7C-FC7C7AFBF3A1}"/>
              </a:ext>
            </a:extLst>
          </p:cNvPr>
          <p:cNvSpPr txBox="1"/>
          <p:nvPr/>
        </p:nvSpPr>
        <p:spPr>
          <a:xfrm>
            <a:off x="10809212" y="3109441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ACTIONS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893266-1968-4DF9-9139-BEFB28085B2F}"/>
              </a:ext>
            </a:extLst>
          </p:cNvPr>
          <p:cNvSpPr txBox="1"/>
          <p:nvPr/>
        </p:nvSpPr>
        <p:spPr>
          <a:xfrm>
            <a:off x="8573705" y="5275125"/>
            <a:ext cx="867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B6F4FE-AB87-4538-94B9-2630AB23A7DC}"/>
              </a:ext>
            </a:extLst>
          </p:cNvPr>
          <p:cNvSpPr txBox="1"/>
          <p:nvPr/>
        </p:nvSpPr>
        <p:spPr>
          <a:xfrm>
            <a:off x="6838185" y="3109441"/>
            <a:ext cx="1390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OBSERVATIONS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4203CB6-E677-450B-8398-8624DA64C5A1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8024044" y="3795655"/>
            <a:ext cx="924697" cy="226039"/>
          </a:xfrm>
          <a:prstGeom prst="bentConnector2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2F5F741-29D5-418C-956C-81436D5BD37A}"/>
              </a:ext>
            </a:extLst>
          </p:cNvPr>
          <p:cNvSpPr txBox="1"/>
          <p:nvPr/>
        </p:nvSpPr>
        <p:spPr>
          <a:xfrm>
            <a:off x="9377109" y="3688825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Policy update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6C1C92-E696-4A5F-97E4-3DF337B94C6F}"/>
              </a:ext>
            </a:extLst>
          </p:cNvPr>
          <p:cNvSpPr txBox="1"/>
          <p:nvPr/>
        </p:nvSpPr>
        <p:spPr>
          <a:xfrm>
            <a:off x="545855" y="1752600"/>
            <a:ext cx="4135381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25687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Analogies with pet training</a:t>
            </a:r>
          </a:p>
        </p:txBody>
      </p:sp>
    </p:spTree>
    <p:extLst>
      <p:ext uri="{BB962C8B-B14F-4D97-AF65-F5344CB8AC3E}">
        <p14:creationId xmlns:p14="http://schemas.microsoft.com/office/powerpoint/2010/main" val="35534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4" grpId="0" animBg="1"/>
      <p:bldP spid="25" grpId="0" animBg="1"/>
      <p:bldP spid="10" grpId="0" animBg="1"/>
      <p:bldP spid="12" grpId="0" animBg="1"/>
      <p:bldP spid="43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6" grpId="0" animBg="1"/>
      <p:bldP spid="41" grpId="0"/>
      <p:bldP spid="42" grpId="0"/>
      <p:bldP spid="44" grpId="0"/>
      <p:bldP spid="46" grpId="0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34F1158-2897-43C4-A603-976D2B0194C0}"/>
              </a:ext>
            </a:extLst>
          </p:cNvPr>
          <p:cNvSpPr/>
          <p:nvPr/>
        </p:nvSpPr>
        <p:spPr>
          <a:xfrm rot="10800000">
            <a:off x="5892397" y="3508430"/>
            <a:ext cx="2056548" cy="2791927"/>
          </a:xfrm>
          <a:custGeom>
            <a:avLst/>
            <a:gdLst>
              <a:gd name="connsiteX0" fmla="*/ 1492369 w 1492369"/>
              <a:gd name="connsiteY0" fmla="*/ 2527540 h 2527540"/>
              <a:gd name="connsiteX1" fmla="*/ 0 w 1492369"/>
              <a:gd name="connsiteY1" fmla="*/ 2527540 h 2527540"/>
              <a:gd name="connsiteX2" fmla="*/ 0 w 1492369"/>
              <a:gd name="connsiteY2" fmla="*/ 0 h 2527540"/>
              <a:gd name="connsiteX3" fmla="*/ 854015 w 1492369"/>
              <a:gd name="connsiteY3" fmla="*/ 0 h 252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2369" h="2527540">
                <a:moveTo>
                  <a:pt x="1492369" y="2527540"/>
                </a:moveTo>
                <a:lnTo>
                  <a:pt x="0" y="2527540"/>
                </a:lnTo>
                <a:lnTo>
                  <a:pt x="0" y="0"/>
                </a:lnTo>
                <a:lnTo>
                  <a:pt x="854015" y="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B368A-25DF-427D-9A42-04FB3979E634}"/>
              </a:ext>
            </a:extLst>
          </p:cNvPr>
          <p:cNvSpPr/>
          <p:nvPr/>
        </p:nvSpPr>
        <p:spPr>
          <a:xfrm>
            <a:off x="5240083" y="3279378"/>
            <a:ext cx="132723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B4C549-A8A7-48F1-B1E2-F69087746D79}"/>
              </a:ext>
            </a:extLst>
          </p:cNvPr>
          <p:cNvSpPr/>
          <p:nvPr/>
        </p:nvSpPr>
        <p:spPr>
          <a:xfrm>
            <a:off x="4989377" y="3081355"/>
            <a:ext cx="1819544" cy="827065"/>
          </a:xfrm>
          <a:prstGeom prst="roundRect">
            <a:avLst/>
          </a:prstGeom>
          <a:solidFill>
            <a:srgbClr val="0D78C9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POLICY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749E087-46C7-482E-B1A4-CB568FF2BF7E}"/>
              </a:ext>
            </a:extLst>
          </p:cNvPr>
          <p:cNvSpPr/>
          <p:nvPr/>
        </p:nvSpPr>
        <p:spPr>
          <a:xfrm>
            <a:off x="3857529" y="3508431"/>
            <a:ext cx="1979309" cy="2791927"/>
          </a:xfrm>
          <a:custGeom>
            <a:avLst/>
            <a:gdLst>
              <a:gd name="connsiteX0" fmla="*/ 1492369 w 1492369"/>
              <a:gd name="connsiteY0" fmla="*/ 2527540 h 2527540"/>
              <a:gd name="connsiteX1" fmla="*/ 0 w 1492369"/>
              <a:gd name="connsiteY1" fmla="*/ 2527540 h 2527540"/>
              <a:gd name="connsiteX2" fmla="*/ 0 w 1492369"/>
              <a:gd name="connsiteY2" fmla="*/ 0 h 2527540"/>
              <a:gd name="connsiteX3" fmla="*/ 854015 w 1492369"/>
              <a:gd name="connsiteY3" fmla="*/ 0 h 252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2369" h="2527540">
                <a:moveTo>
                  <a:pt x="1492369" y="2527540"/>
                </a:moveTo>
                <a:lnTo>
                  <a:pt x="0" y="2527540"/>
                </a:lnTo>
                <a:lnTo>
                  <a:pt x="0" y="0"/>
                </a:lnTo>
                <a:lnTo>
                  <a:pt x="854015" y="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BB6473-68B7-43C5-89FD-FC02F93A1A9A}"/>
              </a:ext>
            </a:extLst>
          </p:cNvPr>
          <p:cNvSpPr/>
          <p:nvPr/>
        </p:nvSpPr>
        <p:spPr>
          <a:xfrm>
            <a:off x="4974013" y="5900369"/>
            <a:ext cx="1771545" cy="757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8322C-5A23-4FF8-8216-BE3FFFAB5489}"/>
              </a:ext>
            </a:extLst>
          </p:cNvPr>
          <p:cNvSpPr txBox="1"/>
          <p:nvPr/>
        </p:nvSpPr>
        <p:spPr>
          <a:xfrm>
            <a:off x="6730596" y="47658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84F6D4-3EC3-4C33-A5E6-B15924B5C3EA}"/>
              </a:ext>
            </a:extLst>
          </p:cNvPr>
          <p:cNvSpPr txBox="1"/>
          <p:nvPr/>
        </p:nvSpPr>
        <p:spPr>
          <a:xfrm>
            <a:off x="3918553" y="4765892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OBSERVATIONS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B410E-FE60-4FEC-80D9-5E805DE7461B}"/>
              </a:ext>
            </a:extLst>
          </p:cNvPr>
          <p:cNvSpPr txBox="1"/>
          <p:nvPr/>
        </p:nvSpPr>
        <p:spPr>
          <a:xfrm>
            <a:off x="3962400" y="1905000"/>
            <a:ext cx="3873498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125687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After training, only </a:t>
            </a: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125687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trained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125687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policy is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A0AD8-09DA-65DE-121E-A977E4A9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How does reinforcement learning training work?</a:t>
            </a:r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2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A663-8646-4D0A-81DB-1869351B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03EE7-C56B-41D0-98EE-87A112AC19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2677926" y="2788186"/>
            <a:ext cx="703459" cy="1147750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1947A8E-9003-422F-8268-1A3F52821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024" y="3118152"/>
            <a:ext cx="1963541" cy="7684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53E5E2-968A-45C2-A34D-F21C407DE2D5}"/>
              </a:ext>
            </a:extLst>
          </p:cNvPr>
          <p:cNvSpPr txBox="1"/>
          <p:nvPr/>
        </p:nvSpPr>
        <p:spPr>
          <a:xfrm>
            <a:off x="263352" y="3940314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B7F60-D8B6-455B-9D5B-DAA6850AD2D0}"/>
              </a:ext>
            </a:extLst>
          </p:cNvPr>
          <p:cNvSpPr txBox="1"/>
          <p:nvPr/>
        </p:nvSpPr>
        <p:spPr>
          <a:xfrm>
            <a:off x="2207568" y="3940314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3DF79-FB93-4692-B318-1002A5E3B333}"/>
              </a:ext>
            </a:extLst>
          </p:cNvPr>
          <p:cNvSpPr txBox="1"/>
          <p:nvPr/>
        </p:nvSpPr>
        <p:spPr>
          <a:xfrm>
            <a:off x="6518474" y="3940314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Training</a:t>
            </a:r>
          </a:p>
        </p:txBody>
      </p:sp>
      <p:pic>
        <p:nvPicPr>
          <p:cNvPr id="23" name="Picture 22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2CA18B8B-A1FD-4FAF-A100-8182C070BC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665063" y="2822775"/>
            <a:ext cx="1064232" cy="110072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359D61-C6BE-4324-83A5-00C58952164F}"/>
              </a:ext>
            </a:extLst>
          </p:cNvPr>
          <p:cNvCxnSpPr>
            <a:cxnSpLocks/>
          </p:cNvCxnSpPr>
          <p:nvPr/>
        </p:nvCxnSpPr>
        <p:spPr>
          <a:xfrm>
            <a:off x="2033417" y="3428375"/>
            <a:ext cx="46218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439C1C6-43A0-4B9D-BD7F-6CE5252162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1208" y="3081878"/>
            <a:ext cx="673424" cy="786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62E587-22ED-4AC7-9DD0-7645C67C54DF}"/>
              </a:ext>
            </a:extLst>
          </p:cNvPr>
          <p:cNvSpPr txBox="1"/>
          <p:nvPr/>
        </p:nvSpPr>
        <p:spPr>
          <a:xfrm>
            <a:off x="10462120" y="3940314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F622A7-520C-4AF8-B3E2-C3ADED282D38}"/>
              </a:ext>
            </a:extLst>
          </p:cNvPr>
          <p:cNvCxnSpPr>
            <a:cxnSpLocks/>
          </p:cNvCxnSpPr>
          <p:nvPr/>
        </p:nvCxnSpPr>
        <p:spPr>
          <a:xfrm>
            <a:off x="3617593" y="3428375"/>
            <a:ext cx="46218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C1663A-24BA-4717-B1C1-3CD47590D928}"/>
              </a:ext>
            </a:extLst>
          </p:cNvPr>
          <p:cNvCxnSpPr>
            <a:cxnSpLocks/>
          </p:cNvCxnSpPr>
          <p:nvPr/>
        </p:nvCxnSpPr>
        <p:spPr>
          <a:xfrm>
            <a:off x="10530361" y="3428375"/>
            <a:ext cx="46218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20A483-21F8-48DC-A6B6-A3F521967D74}"/>
              </a:ext>
            </a:extLst>
          </p:cNvPr>
          <p:cNvCxnSpPr>
            <a:cxnSpLocks/>
          </p:cNvCxnSpPr>
          <p:nvPr/>
        </p:nvCxnSpPr>
        <p:spPr>
          <a:xfrm>
            <a:off x="5646012" y="3428375"/>
            <a:ext cx="46218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07744A-FB80-42E6-8431-5B0FF4BBF5ED}"/>
              </a:ext>
            </a:extLst>
          </p:cNvPr>
          <p:cNvSpPr txBox="1"/>
          <p:nvPr/>
        </p:nvSpPr>
        <p:spPr>
          <a:xfrm>
            <a:off x="4088693" y="3940314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BB667A-59D8-416F-988E-4FD73AB5D4B2}"/>
              </a:ext>
            </a:extLst>
          </p:cNvPr>
          <p:cNvGrpSpPr/>
          <p:nvPr/>
        </p:nvGrpSpPr>
        <p:grpSpPr>
          <a:xfrm>
            <a:off x="4401676" y="3025807"/>
            <a:ext cx="985880" cy="953182"/>
            <a:chOff x="1472805" y="1447800"/>
            <a:chExt cx="5051263" cy="488373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0EE3A5-55B4-47D7-AD6D-312294D1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2805" y="1447800"/>
              <a:ext cx="5051263" cy="48837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F8269E5-39E4-4353-904C-26448E6E0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7827" y="2875975"/>
              <a:ext cx="879730" cy="1954188"/>
            </a:xfrm>
            <a:prstGeom prst="rect">
              <a:avLst/>
            </a:prstGeom>
          </p:spPr>
        </p:pic>
      </p:grp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F91B4AFE-43BD-4057-88B5-6094D7DAF2A4}"/>
              </a:ext>
            </a:extLst>
          </p:cNvPr>
          <p:cNvSpPr txBox="1">
            <a:spLocks/>
          </p:cNvSpPr>
          <p:nvPr/>
        </p:nvSpPr>
        <p:spPr>
          <a:xfrm>
            <a:off x="4766478" y="5615490"/>
            <a:ext cx="5334000" cy="12948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Large number of simulations needed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Parallel &amp; GPU computing can speed up training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3755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8F89-5436-49A7-9E41-897F576B912C}"/>
              </a:ext>
            </a:extLst>
          </p:cNvPr>
          <p:cNvCxnSpPr>
            <a:cxnSpLocks/>
            <a:stCxn id="33" idx="0"/>
            <a:endCxn id="20" idx="2"/>
          </p:cNvCxnSpPr>
          <p:nvPr/>
        </p:nvCxnSpPr>
        <p:spPr>
          <a:xfrm flipH="1" flipV="1">
            <a:off x="7321447" y="4340424"/>
            <a:ext cx="112031" cy="127506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2B79201D-27D2-40D2-AD0F-DA062999618C}"/>
              </a:ext>
            </a:extLst>
          </p:cNvPr>
          <p:cNvSpPr txBox="1">
            <a:spLocks/>
          </p:cNvSpPr>
          <p:nvPr/>
        </p:nvSpPr>
        <p:spPr>
          <a:xfrm>
            <a:off x="6013116" y="1368231"/>
            <a:ext cx="2933060" cy="11820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Select training algorithm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Policy architecture 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Tune hyperparameters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882415-42E9-4D83-8503-CB674CBB1CA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894616" y="2438948"/>
            <a:ext cx="1135384" cy="5868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FB36A60A-D839-451A-9594-7283FECD179E}"/>
              </a:ext>
            </a:extLst>
          </p:cNvPr>
          <p:cNvSpPr txBox="1">
            <a:spLocks/>
          </p:cNvSpPr>
          <p:nvPr/>
        </p:nvSpPr>
        <p:spPr>
          <a:xfrm>
            <a:off x="360835" y="4741727"/>
            <a:ext cx="5506020" cy="4484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Numerical value that evaluates goodness policy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Reward shaping can be challenging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F2E1061-9B63-41C4-95F8-CB72D020F47B}"/>
              </a:ext>
            </a:extLst>
          </p:cNvPr>
          <p:cNvCxnSpPr>
            <a:cxnSpLocks/>
            <a:stCxn id="50" idx="0"/>
            <a:endCxn id="18" idx="2"/>
          </p:cNvCxnSpPr>
          <p:nvPr/>
        </p:nvCxnSpPr>
        <p:spPr>
          <a:xfrm flipH="1" flipV="1">
            <a:off x="3010541" y="4340424"/>
            <a:ext cx="103304" cy="40130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3">
            <a:extLst>
              <a:ext uri="{FF2B5EF4-FFF2-40B4-BE49-F238E27FC236}">
                <a16:creationId xmlns:a16="http://schemas.microsoft.com/office/drawing/2014/main" id="{B90A7B06-AE2F-464B-B737-1E39DA8BDF8D}"/>
              </a:ext>
            </a:extLst>
          </p:cNvPr>
          <p:cNvSpPr txBox="1">
            <a:spLocks/>
          </p:cNvSpPr>
          <p:nvPr/>
        </p:nvSpPr>
        <p:spPr>
          <a:xfrm>
            <a:off x="609600" y="1143000"/>
            <a:ext cx="4267200" cy="8167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Simulation models or real hardware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Virtual models are safer and cheaper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045B9C9-A23C-4A70-B3D8-B2F9FE1370B4}"/>
              </a:ext>
            </a:extLst>
          </p:cNvPr>
          <p:cNvCxnSpPr>
            <a:cxnSpLocks/>
            <a:stCxn id="23" idx="0"/>
            <a:endCxn id="62" idx="2"/>
          </p:cNvCxnSpPr>
          <p:nvPr/>
        </p:nvCxnSpPr>
        <p:spPr>
          <a:xfrm flipV="1">
            <a:off x="1197179" y="1959736"/>
            <a:ext cx="1546021" cy="86303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FF027144-F9FD-43FA-82DA-A15CC999A021}"/>
              </a:ext>
            </a:extLst>
          </p:cNvPr>
          <p:cNvSpPr txBox="1">
            <a:spLocks/>
          </p:cNvSpPr>
          <p:nvPr/>
        </p:nvSpPr>
        <p:spPr>
          <a:xfrm>
            <a:off x="8885616" y="4741727"/>
            <a:ext cx="3372340" cy="4484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Trained policy is a standalone function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B0A940-195A-4C3C-8326-9A21FC8BB700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571786" y="4340424"/>
            <a:ext cx="731727" cy="40130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1EE5C6-8505-4BFA-979A-56735251B159}"/>
              </a:ext>
            </a:extLst>
          </p:cNvPr>
          <p:cNvCxnSpPr>
            <a:cxnSpLocks/>
          </p:cNvCxnSpPr>
          <p:nvPr/>
        </p:nvCxnSpPr>
        <p:spPr>
          <a:xfrm>
            <a:off x="8434930" y="3391694"/>
            <a:ext cx="46218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E7D9AAC-A9BE-45F7-9156-8FE51A546A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4342" y="2952801"/>
            <a:ext cx="1517767" cy="973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0BC548-3DAD-43F4-B3CE-B20ECC2976D1}"/>
              </a:ext>
            </a:extLst>
          </p:cNvPr>
          <p:cNvSpPr txBox="1"/>
          <p:nvPr/>
        </p:nvSpPr>
        <p:spPr>
          <a:xfrm>
            <a:off x="9010832" y="3940314"/>
            <a:ext cx="107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Testing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182AB8DF-E0D1-4207-AA3B-49FAE65975E4}"/>
              </a:ext>
            </a:extLst>
          </p:cNvPr>
          <p:cNvSpPr txBox="1">
            <a:spLocks/>
          </p:cNvSpPr>
          <p:nvPr/>
        </p:nvSpPr>
        <p:spPr>
          <a:xfrm>
            <a:off x="8897113" y="2178463"/>
            <a:ext cx="3163952" cy="4484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71AB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Simulation, SIL, PIL, HIL…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A9536C-366E-4AF3-81F0-758DB1CF573A}"/>
              </a:ext>
            </a:extLst>
          </p:cNvPr>
          <p:cNvCxnSpPr>
            <a:cxnSpLocks/>
            <a:stCxn id="45" idx="2"/>
            <a:endCxn id="10" idx="0"/>
          </p:cNvCxnSpPr>
          <p:nvPr/>
        </p:nvCxnSpPr>
        <p:spPr>
          <a:xfrm flipH="1">
            <a:off x="9703226" y="2626899"/>
            <a:ext cx="775863" cy="32590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98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9" grpId="0"/>
      <p:bldP spid="50" grpId="0"/>
      <p:bldP spid="62" grpId="0"/>
      <p:bldP spid="37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A663-8646-4D0A-81DB-1869351B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03EE7-C56B-41D0-98EE-87A112AC19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2677926" y="2788186"/>
            <a:ext cx="703459" cy="1147750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1947A8E-9003-422F-8268-1A3F52821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024" y="3118152"/>
            <a:ext cx="1963541" cy="7684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53E5E2-968A-45C2-A34D-F21C407DE2D5}"/>
              </a:ext>
            </a:extLst>
          </p:cNvPr>
          <p:cNvSpPr txBox="1"/>
          <p:nvPr/>
        </p:nvSpPr>
        <p:spPr>
          <a:xfrm>
            <a:off x="263352" y="3940314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B7F60-D8B6-455B-9D5B-DAA6850AD2D0}"/>
              </a:ext>
            </a:extLst>
          </p:cNvPr>
          <p:cNvSpPr txBox="1"/>
          <p:nvPr/>
        </p:nvSpPr>
        <p:spPr>
          <a:xfrm>
            <a:off x="2207568" y="3940314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3DF79-FB93-4692-B318-1002A5E3B333}"/>
              </a:ext>
            </a:extLst>
          </p:cNvPr>
          <p:cNvSpPr txBox="1"/>
          <p:nvPr/>
        </p:nvSpPr>
        <p:spPr>
          <a:xfrm>
            <a:off x="6518474" y="3940314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Training</a:t>
            </a:r>
          </a:p>
        </p:txBody>
      </p:sp>
      <p:pic>
        <p:nvPicPr>
          <p:cNvPr id="23" name="Picture 22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2CA18B8B-A1FD-4FAF-A100-8182C070BC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665063" y="2822775"/>
            <a:ext cx="1064232" cy="110072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359D61-C6BE-4324-83A5-00C58952164F}"/>
              </a:ext>
            </a:extLst>
          </p:cNvPr>
          <p:cNvCxnSpPr>
            <a:cxnSpLocks/>
          </p:cNvCxnSpPr>
          <p:nvPr/>
        </p:nvCxnSpPr>
        <p:spPr>
          <a:xfrm>
            <a:off x="2033417" y="3428375"/>
            <a:ext cx="46218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439C1C6-43A0-4B9D-BD7F-6CE5252162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1208" y="3081878"/>
            <a:ext cx="673424" cy="786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62E587-22ED-4AC7-9DD0-7645C67C54DF}"/>
              </a:ext>
            </a:extLst>
          </p:cNvPr>
          <p:cNvSpPr txBox="1"/>
          <p:nvPr/>
        </p:nvSpPr>
        <p:spPr>
          <a:xfrm>
            <a:off x="10462120" y="3940314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F622A7-520C-4AF8-B3E2-C3ADED282D38}"/>
              </a:ext>
            </a:extLst>
          </p:cNvPr>
          <p:cNvCxnSpPr>
            <a:cxnSpLocks/>
          </p:cNvCxnSpPr>
          <p:nvPr/>
        </p:nvCxnSpPr>
        <p:spPr>
          <a:xfrm>
            <a:off x="3617593" y="3428375"/>
            <a:ext cx="46218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C1663A-24BA-4717-B1C1-3CD47590D928}"/>
              </a:ext>
            </a:extLst>
          </p:cNvPr>
          <p:cNvCxnSpPr>
            <a:cxnSpLocks/>
          </p:cNvCxnSpPr>
          <p:nvPr/>
        </p:nvCxnSpPr>
        <p:spPr>
          <a:xfrm>
            <a:off x="10530361" y="3428375"/>
            <a:ext cx="46218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20A483-21F8-48DC-A6B6-A3F521967D74}"/>
              </a:ext>
            </a:extLst>
          </p:cNvPr>
          <p:cNvCxnSpPr>
            <a:cxnSpLocks/>
          </p:cNvCxnSpPr>
          <p:nvPr/>
        </p:nvCxnSpPr>
        <p:spPr>
          <a:xfrm>
            <a:off x="5646012" y="3428375"/>
            <a:ext cx="46218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07744A-FB80-42E6-8431-5B0FF4BBF5ED}"/>
              </a:ext>
            </a:extLst>
          </p:cNvPr>
          <p:cNvSpPr txBox="1"/>
          <p:nvPr/>
        </p:nvSpPr>
        <p:spPr>
          <a:xfrm>
            <a:off x="4088693" y="3940314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BB667A-59D8-416F-988E-4FD73AB5D4B2}"/>
              </a:ext>
            </a:extLst>
          </p:cNvPr>
          <p:cNvGrpSpPr/>
          <p:nvPr/>
        </p:nvGrpSpPr>
        <p:grpSpPr>
          <a:xfrm>
            <a:off x="4401676" y="3025807"/>
            <a:ext cx="985880" cy="953182"/>
            <a:chOff x="1472805" y="1447800"/>
            <a:chExt cx="5051263" cy="488373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0EE3A5-55B4-47D7-AD6D-312294D1E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2805" y="1447800"/>
              <a:ext cx="5051263" cy="48837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F8269E5-39E4-4353-904C-26448E6E0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7827" y="2875975"/>
              <a:ext cx="879730" cy="1954188"/>
            </a:xfrm>
            <a:prstGeom prst="rect">
              <a:avLst/>
            </a:prstGeom>
          </p:spPr>
        </p:pic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1EE5C6-8505-4BFA-979A-56735251B159}"/>
              </a:ext>
            </a:extLst>
          </p:cNvPr>
          <p:cNvCxnSpPr>
            <a:cxnSpLocks/>
          </p:cNvCxnSpPr>
          <p:nvPr/>
        </p:nvCxnSpPr>
        <p:spPr>
          <a:xfrm>
            <a:off x="8434930" y="3391694"/>
            <a:ext cx="462183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E7D9AAC-A9BE-45F7-9156-8FE51A546A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4342" y="2952801"/>
            <a:ext cx="1517767" cy="973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0BC548-3DAD-43F4-B3CE-B20ECC2976D1}"/>
              </a:ext>
            </a:extLst>
          </p:cNvPr>
          <p:cNvSpPr txBox="1"/>
          <p:nvPr/>
        </p:nvSpPr>
        <p:spPr>
          <a:xfrm>
            <a:off x="9010832" y="3940314"/>
            <a:ext cx="107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Testing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61BA8BD-4437-4E7E-9FA5-7EB0EBAA0BF2}"/>
              </a:ext>
            </a:extLst>
          </p:cNvPr>
          <p:cNvCxnSpPr>
            <a:cxnSpLocks/>
            <a:stCxn id="11" idx="2"/>
            <a:endCxn id="18" idx="2"/>
          </p:cNvCxnSpPr>
          <p:nvPr/>
        </p:nvCxnSpPr>
        <p:spPr>
          <a:xfrm rot="5400000">
            <a:off x="6280120" y="1070846"/>
            <a:ext cx="12700" cy="6539157"/>
          </a:xfrm>
          <a:prstGeom prst="bentConnector3">
            <a:avLst>
              <a:gd name="adj1" fmla="val 9280961"/>
            </a:avLst>
          </a:prstGeom>
          <a:ln w="762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700C9D-8EF3-41FE-ADD4-75EF25027210}"/>
              </a:ext>
            </a:extLst>
          </p:cNvPr>
          <p:cNvSpPr txBox="1"/>
          <p:nvPr/>
        </p:nvSpPr>
        <p:spPr>
          <a:xfrm>
            <a:off x="5355932" y="5695187"/>
            <a:ext cx="1401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Redesign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46814FC-6EF9-4592-BB4E-0053D1AE0291}"/>
              </a:ext>
            </a:extLst>
          </p:cNvPr>
          <p:cNvCxnSpPr>
            <a:stCxn id="11" idx="2"/>
            <a:endCxn id="31" idx="2"/>
          </p:cNvCxnSpPr>
          <p:nvPr/>
        </p:nvCxnSpPr>
        <p:spPr>
          <a:xfrm rot="5400000">
            <a:off x="7220682" y="2011408"/>
            <a:ext cx="12700" cy="4658032"/>
          </a:xfrm>
          <a:prstGeom prst="bentConnector3">
            <a:avLst>
              <a:gd name="adj1" fmla="val 9280976"/>
            </a:avLst>
          </a:prstGeom>
          <a:ln w="762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71C309D-AA57-4A5E-AC0C-C077D9FA6085}"/>
              </a:ext>
            </a:extLst>
          </p:cNvPr>
          <p:cNvCxnSpPr>
            <a:stCxn id="11" idx="2"/>
            <a:endCxn id="20" idx="2"/>
          </p:cNvCxnSpPr>
          <p:nvPr/>
        </p:nvCxnSpPr>
        <p:spPr>
          <a:xfrm rot="5400000">
            <a:off x="8435573" y="3226299"/>
            <a:ext cx="12700" cy="2228251"/>
          </a:xfrm>
          <a:prstGeom prst="bentConnector3">
            <a:avLst>
              <a:gd name="adj1" fmla="val 9210717"/>
            </a:avLst>
          </a:prstGeom>
          <a:ln w="762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492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689E-C576-47DA-A7B6-15B32309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E34B-77AE-4637-A7D4-C8473CF7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466489"/>
            <a:ext cx="7162798" cy="50105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Reference toolbox examples to quickly get started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Choose from many built-in algorithms (or create your own!)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Model environments in MATLAB and Simulink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Create deep neural networks using Deep Network Designer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Accelerate training with Parallel Computing Toolbox and MATLAB Parallel Server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Design agents interactively with the Reinforcement Learning Designer app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Validate policies in simulation and hardware using verification and validation tools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Deploy trained policies to embedded and production systems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43C3C3-4B71-46F7-9605-BC4475A0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447799"/>
            <a:ext cx="4199993" cy="49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9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E1CE-14BB-4486-8A7A-EE769983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should you care about reinforcement learning?</a:t>
            </a:r>
            <a:br>
              <a:rPr lang="en-US"/>
            </a:br>
            <a:endParaRPr lang="en-US" sz="2400" b="1">
              <a:solidFill>
                <a:schemeClr val="tx1"/>
              </a:solidFill>
            </a:endParaRPr>
          </a:p>
        </p:txBody>
      </p:sp>
      <p:pic>
        <p:nvPicPr>
          <p:cNvPr id="7" name="final_walk">
            <a:hlinkClick r:id="" action="ppaction://media"/>
            <a:extLst>
              <a:ext uri="{FF2B5EF4-FFF2-40B4-BE49-F238E27FC236}">
                <a16:creationId xmlns:a16="http://schemas.microsoft.com/office/drawing/2014/main" id="{5EC122FE-66B8-419D-A60F-55C976B530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48" t="15555" r="44302" b="17783"/>
          <a:stretch>
            <a:fillRect/>
          </a:stretch>
        </p:blipFill>
        <p:spPr>
          <a:xfrm>
            <a:off x="609602" y="1447800"/>
            <a:ext cx="6638526" cy="4572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E5A3D-B971-4FF0-8EA5-D594CB7DC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144" y="2132856"/>
            <a:ext cx="4647406" cy="33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6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689E-C576-47DA-A7B6-15B32309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E34B-77AE-4637-A7D4-C8473CF7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466489"/>
            <a:ext cx="7162798" cy="50105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Reference toolbox examples to quickly get started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Choose from many built-in algorithms (or create your own!)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Model environments in MATLAB and Simulink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Create deep neural networks using Deep Network Designer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Design agents interactively with the Reinforcement Learning Designer app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Deploy trained policies to embedded hardware and production systems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43C3C3-4B71-46F7-9605-BC4475A0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447799"/>
            <a:ext cx="4199993" cy="49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6FE5-8B80-46FE-A252-F2B5A743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277598" cy="9906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25A6-0B6F-441E-8CFE-4B6BB59D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981200"/>
            <a:ext cx="10769600" cy="4114800"/>
          </a:xfrm>
        </p:spPr>
        <p:txBody>
          <a:bodyPr/>
          <a:lstStyle/>
          <a:p>
            <a:r>
              <a:rPr lang="en-US" dirty="0"/>
              <a:t>Introduction to Reinforcement Learning</a:t>
            </a:r>
          </a:p>
          <a:p>
            <a:endParaRPr lang="en-US" dirty="0"/>
          </a:p>
          <a:p>
            <a:r>
              <a:rPr lang="en-US" dirty="0"/>
              <a:t>Deep Dive: Reinforcement Learning Workflow with Hands-On Examples</a:t>
            </a:r>
          </a:p>
          <a:p>
            <a:pPr lvl="1"/>
            <a:r>
              <a:rPr lang="en-US" dirty="0"/>
              <a:t>Defining environments and rewards</a:t>
            </a:r>
          </a:p>
          <a:p>
            <a:pPr lvl="1"/>
            <a:r>
              <a:rPr lang="en-US" dirty="0"/>
              <a:t>Creating policies and agents</a:t>
            </a:r>
          </a:p>
          <a:p>
            <a:pPr lvl="1"/>
            <a:r>
              <a:rPr lang="en-US" dirty="0"/>
              <a:t>Training, testing, and deploying agents</a:t>
            </a:r>
          </a:p>
          <a:p>
            <a:pPr lvl="1"/>
            <a:r>
              <a:rPr lang="en-US" dirty="0"/>
              <a:t>Complex problems: Teach a robot to walk!</a:t>
            </a:r>
          </a:p>
          <a:p>
            <a:pPr lvl="1"/>
            <a:endParaRPr lang="en-US" dirty="0"/>
          </a:p>
          <a:p>
            <a:r>
              <a:rPr lang="en-US" dirty="0"/>
              <a:t>Wrap-Up and 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217997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76A8"/>
                </a:solidFill>
              </a:rPr>
              <a:t>Reinforcement</a:t>
            </a:r>
            <a:r>
              <a:rPr spc="-135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Learning</a:t>
            </a:r>
            <a:r>
              <a:rPr spc="-130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Workflow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1B28E9-D7F1-DAFF-EA15-1CEFE8212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3114032" y="2647445"/>
            <a:ext cx="703459" cy="1147750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715470-C4F2-D86C-B6AB-5F4253FAC8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977" y="2913366"/>
            <a:ext cx="1661142" cy="6501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5BA9FF7-4790-3D45-2AD1-E9FFF6C22F06}"/>
              </a:ext>
            </a:extLst>
          </p:cNvPr>
          <p:cNvSpPr txBox="1"/>
          <p:nvPr/>
        </p:nvSpPr>
        <p:spPr>
          <a:xfrm>
            <a:off x="710485" y="3715027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D3F365-44F2-953B-E33B-FE4E4B7D0D78}"/>
              </a:ext>
            </a:extLst>
          </p:cNvPr>
          <p:cNvSpPr txBox="1"/>
          <p:nvPr/>
        </p:nvSpPr>
        <p:spPr>
          <a:xfrm>
            <a:off x="2672847" y="3715364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D37DB-14C4-A7A8-EED7-A2E6A5EDEE25}"/>
              </a:ext>
            </a:extLst>
          </p:cNvPr>
          <p:cNvSpPr txBox="1"/>
          <p:nvPr/>
        </p:nvSpPr>
        <p:spPr>
          <a:xfrm>
            <a:off x="6359575" y="3744868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Training</a:t>
            </a:r>
          </a:p>
        </p:txBody>
      </p:sp>
      <p:pic>
        <p:nvPicPr>
          <p:cNvPr id="28" name="Picture 27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A35F641A-89BA-2A1A-87CB-5E991FD888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1094246" y="2652978"/>
            <a:ext cx="1064232" cy="11007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457F05-5C55-F4AB-D808-AC21BB8A3A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8820" y="2810126"/>
            <a:ext cx="673424" cy="7864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D68336-B273-7311-A5F5-91ECDE492BC4}"/>
              </a:ext>
            </a:extLst>
          </p:cNvPr>
          <p:cNvSpPr txBox="1"/>
          <p:nvPr/>
        </p:nvSpPr>
        <p:spPr>
          <a:xfrm>
            <a:off x="9899723" y="3715027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3C7EDD-18D9-F555-AA47-2681D74343BE}"/>
              </a:ext>
            </a:extLst>
          </p:cNvPr>
          <p:cNvSpPr txBox="1"/>
          <p:nvPr/>
        </p:nvSpPr>
        <p:spPr>
          <a:xfrm>
            <a:off x="4538777" y="3715027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3F28E6-2158-7EA8-5482-2814CFFECED4}"/>
              </a:ext>
            </a:extLst>
          </p:cNvPr>
          <p:cNvGrpSpPr/>
          <p:nvPr/>
        </p:nvGrpSpPr>
        <p:grpSpPr>
          <a:xfrm>
            <a:off x="4845858" y="2761845"/>
            <a:ext cx="985880" cy="953182"/>
            <a:chOff x="1472805" y="1447800"/>
            <a:chExt cx="5051263" cy="488373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2FA0472-2C59-645A-6EB1-7D1727FA2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2805" y="1447800"/>
              <a:ext cx="5051263" cy="48837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0A7A33E-4C77-AF74-F42B-79D84E45F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7827" y="2875975"/>
              <a:ext cx="879730" cy="1954188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B3A632B6-4836-BDEB-26A4-C0870AEC59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0081" y="2734489"/>
            <a:ext cx="1517767" cy="9736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FAD2255-6B59-0B40-C3D1-4BF834DC2BF9}"/>
              </a:ext>
            </a:extLst>
          </p:cNvPr>
          <p:cNvSpPr txBox="1"/>
          <p:nvPr/>
        </p:nvSpPr>
        <p:spPr>
          <a:xfrm>
            <a:off x="8455175" y="3715027"/>
            <a:ext cx="107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Testing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699301-BB24-1691-C70E-D975CCB81A53}"/>
              </a:ext>
            </a:extLst>
          </p:cNvPr>
          <p:cNvSpPr/>
          <p:nvPr/>
        </p:nvSpPr>
        <p:spPr>
          <a:xfrm>
            <a:off x="717111" y="2498035"/>
            <a:ext cx="1840085" cy="1696278"/>
          </a:xfrm>
          <a:prstGeom prst="rect">
            <a:avLst/>
          </a:prstGeom>
          <a:noFill/>
          <a:ln w="38100">
            <a:solidFill>
              <a:srgbClr val="2B7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76A8"/>
                </a:solidFill>
              </a:rPr>
              <a:t>Real</a:t>
            </a:r>
            <a:r>
              <a:rPr spc="-75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vs</a:t>
            </a:r>
            <a:r>
              <a:rPr spc="-85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Simulated</a:t>
            </a:r>
            <a:r>
              <a:rPr spc="-70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Environments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503" y="1172162"/>
            <a:ext cx="4731937" cy="21805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8907" y="1391563"/>
            <a:ext cx="5234781" cy="169431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943600" y="1143000"/>
            <a:ext cx="0" cy="5489575"/>
          </a:xfrm>
          <a:custGeom>
            <a:avLst/>
            <a:gdLst/>
            <a:ahLst/>
            <a:cxnLst/>
            <a:rect l="l" t="t" r="r" b="b"/>
            <a:pathLst>
              <a:path h="5489575">
                <a:moveTo>
                  <a:pt x="0" y="5489448"/>
                </a:moveTo>
                <a:lnTo>
                  <a:pt x="0" y="0"/>
                </a:lnTo>
              </a:path>
            </a:pathLst>
          </a:custGeom>
          <a:ln w="76200">
            <a:solidFill>
              <a:srgbClr val="369E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4987" y="3606165"/>
            <a:ext cx="160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Wingdings"/>
                <a:cs typeface="Wingdings"/>
              </a:rPr>
              <a:t></a:t>
            </a:r>
            <a:r>
              <a:rPr sz="2400" spc="-9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Accuracy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987" y="4483989"/>
            <a:ext cx="958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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"/>
                <a:cs typeface="Arial"/>
              </a:rPr>
              <a:t>Risk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6375" y="3606165"/>
            <a:ext cx="2367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Wingdings"/>
                <a:cs typeface="Wingdings"/>
              </a:rPr>
              <a:t></a:t>
            </a:r>
            <a:r>
              <a:rPr sz="2400" spc="-5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Training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speed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56375" y="4483989"/>
            <a:ext cx="4264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Wingdings"/>
                <a:cs typeface="Wingdings"/>
              </a:rPr>
              <a:t></a:t>
            </a:r>
            <a:r>
              <a:rPr sz="2400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Flexible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simulated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conditions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6375" y="5362143"/>
            <a:ext cx="2974340" cy="126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Wingdings"/>
                <a:cs typeface="Wingdings"/>
              </a:rPr>
              <a:t></a:t>
            </a:r>
            <a:r>
              <a:rPr sz="2400" spc="4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Safety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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Model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inaccuracies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76A8"/>
                </a:solidFill>
              </a:rPr>
              <a:t>Domain</a:t>
            </a:r>
            <a:r>
              <a:rPr spc="-90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Randomization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261171"/>
            <a:ext cx="3980815" cy="311975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000" spc="-45" dirty="0">
                <a:solidFill>
                  <a:srgbClr val="0076A8"/>
                </a:solidFill>
                <a:latin typeface="Arial"/>
                <a:cs typeface="Arial"/>
              </a:rPr>
              <a:t>You</a:t>
            </a:r>
            <a:r>
              <a:rPr sz="2000" spc="-50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76A8"/>
                </a:solidFill>
                <a:latin typeface="Arial"/>
                <a:cs typeface="Arial"/>
              </a:rPr>
              <a:t>can</a:t>
            </a:r>
            <a:r>
              <a:rPr sz="2000" spc="-50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76A8"/>
                </a:solidFill>
                <a:latin typeface="Arial"/>
                <a:cs typeface="Arial"/>
              </a:rPr>
              <a:t>randomize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initial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conditions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model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parameters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simulation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scenarios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objectives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(e.g.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tracking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signals)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5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sensor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outputs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507A329D-487F-E0E5-92A9-9B999E4E8D2C}"/>
              </a:ext>
            </a:extLst>
          </p:cNvPr>
          <p:cNvPicPr/>
          <p:nvPr/>
        </p:nvPicPr>
        <p:blipFill rotWithShape="1">
          <a:blip r:embed="rId2" cstate="print"/>
          <a:srcRect l="71616" t="23697"/>
          <a:stretch/>
        </p:blipFill>
        <p:spPr>
          <a:xfrm>
            <a:off x="6604216" y="959091"/>
            <a:ext cx="1343129" cy="1663832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C00DE296-7D6F-DA96-ED02-8C55D38AB7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4363" y="1289017"/>
            <a:ext cx="632130" cy="1003981"/>
          </a:xfrm>
          <a:prstGeom prst="rect">
            <a:avLst/>
          </a:prstGeom>
        </p:spPr>
      </p:pic>
      <p:pic>
        <p:nvPicPr>
          <p:cNvPr id="9" name="object 3">
            <a:extLst>
              <a:ext uri="{FF2B5EF4-FFF2-40B4-BE49-F238E27FC236}">
                <a16:creationId xmlns:a16="http://schemas.microsoft.com/office/drawing/2014/main" id="{B00D00A4-1BD0-EFC8-EC87-833915F338E2}"/>
              </a:ext>
            </a:extLst>
          </p:cNvPr>
          <p:cNvPicPr/>
          <p:nvPr/>
        </p:nvPicPr>
        <p:blipFill rotWithShape="1">
          <a:blip r:embed="rId2" cstate="print"/>
          <a:srcRect l="71616" t="23697"/>
          <a:stretch/>
        </p:blipFill>
        <p:spPr>
          <a:xfrm rot="20854012">
            <a:off x="5424435" y="3047018"/>
            <a:ext cx="1343129" cy="1663832"/>
          </a:xfrm>
          <a:prstGeom prst="rect">
            <a:avLst/>
          </a:prstGeom>
        </p:spPr>
      </p:pic>
      <p:pic>
        <p:nvPicPr>
          <p:cNvPr id="10" name="object 14">
            <a:extLst>
              <a:ext uri="{FF2B5EF4-FFF2-40B4-BE49-F238E27FC236}">
                <a16:creationId xmlns:a16="http://schemas.microsoft.com/office/drawing/2014/main" id="{A5C9D091-8A03-8C97-FEBA-E9440261231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34454" y="3376943"/>
            <a:ext cx="632130" cy="1003981"/>
          </a:xfrm>
          <a:prstGeom prst="rect">
            <a:avLst/>
          </a:prstGeom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915D3A12-AB21-6CE3-F04B-0C9AD5536A0F}"/>
              </a:ext>
            </a:extLst>
          </p:cNvPr>
          <p:cNvPicPr/>
          <p:nvPr/>
        </p:nvPicPr>
        <p:blipFill rotWithShape="1">
          <a:blip r:embed="rId2" cstate="print"/>
          <a:srcRect l="71616" t="23697"/>
          <a:stretch/>
        </p:blipFill>
        <p:spPr>
          <a:xfrm rot="813035">
            <a:off x="6832816" y="4882450"/>
            <a:ext cx="1343129" cy="1663832"/>
          </a:xfrm>
          <a:prstGeom prst="rect">
            <a:avLst/>
          </a:prstGeom>
        </p:spPr>
      </p:pic>
      <p:pic>
        <p:nvPicPr>
          <p:cNvPr id="12" name="object 14">
            <a:extLst>
              <a:ext uri="{FF2B5EF4-FFF2-40B4-BE49-F238E27FC236}">
                <a16:creationId xmlns:a16="http://schemas.microsoft.com/office/drawing/2014/main" id="{7030D1C0-66AB-6707-98E3-5ACB7126CFB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2526" y="5212375"/>
            <a:ext cx="632130" cy="10039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2B65AB-6582-3166-C6D4-D5121019B78F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947345" y="1791007"/>
            <a:ext cx="114701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573F9C-E05D-7AA4-6D07-05D0F921B26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751814" y="3734346"/>
            <a:ext cx="3306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D4AD0-9DAF-3BE4-5DDC-227039596A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072616" y="5712734"/>
            <a:ext cx="529910" cy="1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465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76A8"/>
                </a:solidFill>
              </a:rPr>
              <a:t>Reinforcement</a:t>
            </a:r>
            <a:r>
              <a:rPr spc="-135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Learning</a:t>
            </a:r>
            <a:r>
              <a:rPr spc="-130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Workflow</a:t>
            </a: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8276" y="5559552"/>
            <a:ext cx="2240279" cy="11186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1600" y="4803647"/>
            <a:ext cx="1962911" cy="11048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7464" y="3842003"/>
            <a:ext cx="2668524" cy="99669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78358" y="5121909"/>
            <a:ext cx="47650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Maximize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profit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5769" y="4145182"/>
            <a:ext cx="2660290" cy="3533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379D0F-2B36-1354-2102-FB4F17655F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3114032" y="1678858"/>
            <a:ext cx="703459" cy="1147750"/>
          </a:xfrm>
          <a:prstGeom prst="rect">
            <a:avLst/>
          </a:prstGeom>
        </p:spPr>
      </p:pic>
      <p:pic>
        <p:nvPicPr>
          <p:cNvPr id="29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BA0E61-407D-09F6-1EED-0744FDCCC3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977" y="1944779"/>
            <a:ext cx="1661142" cy="6501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E60578-01DC-2830-A9CE-27AF1E1A1308}"/>
              </a:ext>
            </a:extLst>
          </p:cNvPr>
          <p:cNvSpPr txBox="1"/>
          <p:nvPr/>
        </p:nvSpPr>
        <p:spPr>
          <a:xfrm>
            <a:off x="710485" y="2746440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55A720-B065-8340-E6F3-7EB15896D23E}"/>
              </a:ext>
            </a:extLst>
          </p:cNvPr>
          <p:cNvSpPr txBox="1"/>
          <p:nvPr/>
        </p:nvSpPr>
        <p:spPr>
          <a:xfrm>
            <a:off x="2672847" y="2746777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AFB0E3-04D0-0A29-00CF-61CE9B54095C}"/>
              </a:ext>
            </a:extLst>
          </p:cNvPr>
          <p:cNvSpPr txBox="1"/>
          <p:nvPr/>
        </p:nvSpPr>
        <p:spPr>
          <a:xfrm>
            <a:off x="6359575" y="2776281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Training</a:t>
            </a:r>
          </a:p>
        </p:txBody>
      </p:sp>
      <p:pic>
        <p:nvPicPr>
          <p:cNvPr id="33" name="Picture 32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971862FA-7FE6-ABD3-1BB1-FCB4D72A3B3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1094246" y="1684391"/>
            <a:ext cx="1064232" cy="11007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BB67C0D-BAD9-6CD8-8C54-210CB48DB4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8820" y="1841539"/>
            <a:ext cx="673424" cy="7864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8A9B28-83BB-5672-7C0C-1DF20A7BE2AA}"/>
              </a:ext>
            </a:extLst>
          </p:cNvPr>
          <p:cNvSpPr txBox="1"/>
          <p:nvPr/>
        </p:nvSpPr>
        <p:spPr>
          <a:xfrm>
            <a:off x="9899723" y="2746440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647A25-C9F0-A4F2-9C15-3273ED86192E}"/>
              </a:ext>
            </a:extLst>
          </p:cNvPr>
          <p:cNvSpPr txBox="1"/>
          <p:nvPr/>
        </p:nvSpPr>
        <p:spPr>
          <a:xfrm>
            <a:off x="4538777" y="2746440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81B93C-C237-EC62-C0FA-D1B61832B26C}"/>
              </a:ext>
            </a:extLst>
          </p:cNvPr>
          <p:cNvGrpSpPr/>
          <p:nvPr/>
        </p:nvGrpSpPr>
        <p:grpSpPr>
          <a:xfrm>
            <a:off x="4845858" y="1793258"/>
            <a:ext cx="985880" cy="953182"/>
            <a:chOff x="1472805" y="1447800"/>
            <a:chExt cx="5051263" cy="488373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47FAC89-320A-C357-2892-C847262A6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2805" y="1447800"/>
              <a:ext cx="5051263" cy="488373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9F7E877-B5AA-90C5-4B55-C6996667A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7827" y="2875975"/>
              <a:ext cx="879730" cy="1954188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11A8193B-4F4C-2C14-CE5E-A4650FE09E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40081" y="1765902"/>
            <a:ext cx="1517767" cy="97366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9BB6A6E-E892-31CE-CB08-09208454B4CB}"/>
              </a:ext>
            </a:extLst>
          </p:cNvPr>
          <p:cNvSpPr txBox="1"/>
          <p:nvPr/>
        </p:nvSpPr>
        <p:spPr>
          <a:xfrm>
            <a:off x="8455175" y="2746440"/>
            <a:ext cx="107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Testing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4A9A20-676C-3A8D-98F2-2A3D2A39816B}"/>
              </a:ext>
            </a:extLst>
          </p:cNvPr>
          <p:cNvSpPr/>
          <p:nvPr/>
        </p:nvSpPr>
        <p:spPr>
          <a:xfrm>
            <a:off x="2563822" y="1529448"/>
            <a:ext cx="1840085" cy="1696278"/>
          </a:xfrm>
          <a:prstGeom prst="rect">
            <a:avLst/>
          </a:prstGeom>
          <a:noFill/>
          <a:ln w="38100">
            <a:solidFill>
              <a:srgbClr val="2B7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5B429-BBBB-7105-F715-944D36352517}"/>
              </a:ext>
            </a:extLst>
          </p:cNvPr>
          <p:cNvSpPr txBox="1"/>
          <p:nvPr/>
        </p:nvSpPr>
        <p:spPr>
          <a:xfrm>
            <a:off x="236220" y="4477474"/>
            <a:ext cx="502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5135" algn="r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Arial"/>
                <a:cs typeface="Arial"/>
              </a:rPr>
              <a:t>Maximize</a:t>
            </a:r>
            <a:r>
              <a:rPr lang="en-US" sz="1800" spc="-5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score</a:t>
            </a:r>
            <a:endParaRPr lang="en-US" sz="1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1967" y="4572000"/>
            <a:ext cx="4024840" cy="15377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45" dirty="0"/>
              <a:t> </a:t>
            </a:r>
            <a:r>
              <a:rPr spc="-10" dirty="0"/>
              <a:t>Reward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2452" y="3760470"/>
            <a:ext cx="7022465" cy="2465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Arial"/>
                <a:cs typeface="Arial"/>
              </a:rPr>
              <a:t>There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are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no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restrictions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on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creating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reward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function. </a:t>
            </a:r>
            <a:r>
              <a:rPr sz="2200" dirty="0">
                <a:latin typeface="Arial"/>
                <a:cs typeface="Arial"/>
              </a:rPr>
              <a:t>They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could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be</a:t>
            </a:r>
            <a:endParaRPr sz="22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9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provided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time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step</a:t>
            </a:r>
            <a:endParaRPr sz="2000" dirty="0">
              <a:latin typeface="Arial"/>
              <a:cs typeface="Arial"/>
            </a:endParaRPr>
          </a:p>
          <a:p>
            <a:pPr marL="355600" marR="286385" indent="-342900">
              <a:lnSpc>
                <a:spcPct val="100000"/>
              </a:lnSpc>
              <a:spcBef>
                <a:spcPts val="48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provided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episode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after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periods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time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(sparse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rewards)</a:t>
            </a:r>
            <a:endParaRPr sz="20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calculated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based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some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logic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function</a:t>
            </a:r>
            <a:endParaRPr sz="20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…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1720" y="2239877"/>
            <a:ext cx="6146767" cy="12267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84553" y="1201674"/>
            <a:ext cx="9220200" cy="707390"/>
          </a:xfrm>
          <a:prstGeom prst="rect">
            <a:avLst/>
          </a:prstGeom>
          <a:solidFill>
            <a:srgbClr val="EAEFF7"/>
          </a:solidFill>
          <a:ln w="38100">
            <a:solidFill>
              <a:srgbClr val="125586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08585" marR="103505" indent="391160">
              <a:lnSpc>
                <a:spcPct val="100000"/>
              </a:lnSpc>
              <a:spcBef>
                <a:spcPts val="295"/>
              </a:spcBef>
            </a:pP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Reward</a:t>
            </a:r>
            <a:r>
              <a:rPr sz="20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is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function</a:t>
            </a:r>
            <a:r>
              <a:rPr sz="2000" b="1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that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produces</a:t>
            </a:r>
            <a:r>
              <a:rPr sz="2000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scalar</a:t>
            </a:r>
            <a:r>
              <a:rPr sz="2000" b="1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number</a:t>
            </a:r>
            <a:r>
              <a:rPr sz="2000" b="1" spc="-2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that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represents</a:t>
            </a:r>
            <a:r>
              <a:rPr sz="2000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“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goodness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”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of</a:t>
            </a:r>
            <a:r>
              <a:rPr sz="20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an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agent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being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in</a:t>
            </a:r>
            <a:r>
              <a:rPr sz="2000" spc="-1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particular</a:t>
            </a:r>
            <a:r>
              <a:rPr sz="20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state</a:t>
            </a:r>
            <a:r>
              <a:rPr sz="20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and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taking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a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particular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125586"/>
                </a:solidFill>
                <a:latin typeface="Arial"/>
                <a:cs typeface="Arial"/>
              </a:rPr>
              <a:t>action.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Sparse</a:t>
            </a:r>
            <a:r>
              <a:rPr spc="-85" dirty="0"/>
              <a:t> </a:t>
            </a:r>
            <a:r>
              <a:rPr spc="-10" dirty="0"/>
              <a:t>Rewards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3897" y="1244853"/>
            <a:ext cx="107321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With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sparse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rewards,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goal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you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want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incentivize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comes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after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long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sequence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actions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13497" y="2756960"/>
            <a:ext cx="5717540" cy="2089785"/>
            <a:chOff x="4913497" y="2756960"/>
            <a:chExt cx="5717540" cy="20897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3497" y="2756960"/>
              <a:ext cx="1247729" cy="19763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77839" y="4770120"/>
              <a:ext cx="5053330" cy="76200"/>
            </a:xfrm>
            <a:custGeom>
              <a:avLst/>
              <a:gdLst/>
              <a:ahLst/>
              <a:cxnLst/>
              <a:rect l="l" t="t" r="r" b="b"/>
              <a:pathLst>
                <a:path w="505333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5053330" h="76200">
                  <a:moveTo>
                    <a:pt x="4976749" y="0"/>
                  </a:moveTo>
                  <a:lnTo>
                    <a:pt x="4976749" y="76199"/>
                  </a:lnTo>
                  <a:lnTo>
                    <a:pt x="5040249" y="44449"/>
                  </a:lnTo>
                  <a:lnTo>
                    <a:pt x="4989449" y="44449"/>
                  </a:lnTo>
                  <a:lnTo>
                    <a:pt x="4989449" y="31749"/>
                  </a:lnTo>
                  <a:lnTo>
                    <a:pt x="5040249" y="31749"/>
                  </a:lnTo>
                  <a:lnTo>
                    <a:pt x="4976749" y="0"/>
                  </a:lnTo>
                  <a:close/>
                </a:path>
                <a:path w="5053330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5053330" h="76200">
                  <a:moveTo>
                    <a:pt x="4976749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4976749" y="44449"/>
                  </a:lnTo>
                  <a:lnTo>
                    <a:pt x="4976749" y="31749"/>
                  </a:lnTo>
                  <a:close/>
                </a:path>
                <a:path w="5053330" h="76200">
                  <a:moveTo>
                    <a:pt x="5040249" y="31749"/>
                  </a:moveTo>
                  <a:lnTo>
                    <a:pt x="4989449" y="31749"/>
                  </a:lnTo>
                  <a:lnTo>
                    <a:pt x="4989449" y="44449"/>
                  </a:lnTo>
                  <a:lnTo>
                    <a:pt x="5040249" y="44449"/>
                  </a:lnTo>
                  <a:lnTo>
                    <a:pt x="5052949" y="38099"/>
                  </a:lnTo>
                  <a:lnTo>
                    <a:pt x="5040249" y="3174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9247" y="2987167"/>
              <a:ext cx="1900533" cy="1612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5133" y="3011531"/>
              <a:ext cx="1835308" cy="17272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42772" y="2025395"/>
            <a:ext cx="2466340" cy="2484120"/>
            <a:chOff x="842772" y="2025395"/>
            <a:chExt cx="2466340" cy="248412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72" y="2025395"/>
              <a:ext cx="2465831" cy="24841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068" y="2918459"/>
              <a:ext cx="289559" cy="2880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068" y="3319271"/>
              <a:ext cx="289559" cy="2880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068" y="3727703"/>
              <a:ext cx="289559" cy="2880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068" y="4137660"/>
              <a:ext cx="289559" cy="2880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068" y="2500883"/>
              <a:ext cx="289559" cy="2880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024" y="3319271"/>
              <a:ext cx="289560" cy="2880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024" y="3727703"/>
              <a:ext cx="289560" cy="2880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024" y="4137660"/>
              <a:ext cx="289560" cy="2880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024" y="2909315"/>
              <a:ext cx="289560" cy="2895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024" y="2500883"/>
              <a:ext cx="289560" cy="2880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4455" y="4137660"/>
              <a:ext cx="289560" cy="2880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4455" y="2909315"/>
              <a:ext cx="289560" cy="2895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4455" y="2500883"/>
              <a:ext cx="289560" cy="2880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4411" y="3727703"/>
              <a:ext cx="289560" cy="28803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4411" y="4137660"/>
              <a:ext cx="289560" cy="2880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4411" y="2909315"/>
              <a:ext cx="289560" cy="2895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4411" y="2500883"/>
              <a:ext cx="289560" cy="2880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4367" y="3319271"/>
              <a:ext cx="288036" cy="28803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4367" y="3727703"/>
              <a:ext cx="288036" cy="2880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4367" y="2909315"/>
              <a:ext cx="288036" cy="2895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4367" y="2500883"/>
              <a:ext cx="288036" cy="288036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65457" y="2049923"/>
            <a:ext cx="3721455" cy="62767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69945" y="3168606"/>
            <a:ext cx="916848" cy="142919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77939" y="4971769"/>
            <a:ext cx="754824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85"/>
              </a:spcBef>
            </a:pP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What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problem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sparse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rewards?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2762" y="5982461"/>
            <a:ext cx="10972800" cy="707390"/>
          </a:xfrm>
          <a:prstGeom prst="rect">
            <a:avLst/>
          </a:prstGeom>
          <a:solidFill>
            <a:srgbClr val="EAEFF7"/>
          </a:solidFill>
          <a:ln w="38100">
            <a:solidFill>
              <a:srgbClr val="125586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chance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that</a:t>
            </a:r>
            <a:r>
              <a:rPr sz="20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your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agent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will</a:t>
            </a:r>
            <a:r>
              <a:rPr sz="2000" spc="-1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randomly</a:t>
            </a:r>
            <a:r>
              <a:rPr sz="2000" spc="-5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stumble</a:t>
            </a:r>
            <a:r>
              <a:rPr sz="20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on</a:t>
            </a:r>
            <a:r>
              <a:rPr sz="2000" spc="-1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exact</a:t>
            </a:r>
            <a:r>
              <a:rPr sz="2000" b="1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action</a:t>
            </a:r>
            <a:r>
              <a:rPr sz="2000" b="1" spc="-5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sequence</a:t>
            </a:r>
            <a:r>
              <a:rPr sz="2000" b="1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that</a:t>
            </a:r>
            <a:r>
              <a:rPr sz="20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125586"/>
                </a:solidFill>
                <a:latin typeface="Arial"/>
                <a:cs typeface="Arial"/>
              </a:rPr>
              <a:t>produces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sparse</a:t>
            </a:r>
            <a:r>
              <a:rPr sz="2000" spc="-5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reward</a:t>
            </a:r>
            <a:r>
              <a:rPr sz="2000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is</a:t>
            </a:r>
            <a:r>
              <a:rPr sz="2000" spc="-1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very</a:t>
            </a:r>
            <a:r>
              <a:rPr sz="2000" spc="-2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125586"/>
                </a:solidFill>
                <a:latin typeface="Arial"/>
                <a:cs typeface="Arial"/>
              </a:rPr>
              <a:t>unlikely</a:t>
            </a:r>
            <a:r>
              <a:rPr sz="2000" spc="-10" dirty="0">
                <a:solidFill>
                  <a:srgbClr val="125586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91000" y="1845564"/>
            <a:ext cx="0" cy="3107690"/>
          </a:xfrm>
          <a:custGeom>
            <a:avLst/>
            <a:gdLst/>
            <a:ahLst/>
            <a:cxnLst/>
            <a:rect l="l" t="t" r="r" b="b"/>
            <a:pathLst>
              <a:path h="3107690">
                <a:moveTo>
                  <a:pt x="0" y="3107436"/>
                </a:moveTo>
                <a:lnTo>
                  <a:pt x="0" y="0"/>
                </a:lnTo>
              </a:path>
            </a:pathLst>
          </a:custGeom>
          <a:ln w="76200">
            <a:solidFill>
              <a:srgbClr val="369E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F44D04-EE0F-C970-578E-F06C2F75D847}"/>
              </a:ext>
            </a:extLst>
          </p:cNvPr>
          <p:cNvSpPr txBox="1"/>
          <p:nvPr/>
        </p:nvSpPr>
        <p:spPr>
          <a:xfrm>
            <a:off x="2829563" y="4441734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Calibri"/>
                <a:cs typeface="Calibri"/>
              </a:rPr>
              <a:t>10 </a:t>
            </a:r>
            <a:r>
              <a:rPr lang="en-US" sz="1800" b="1" spc="-10" dirty="0">
                <a:latin typeface="Calibri"/>
                <a:cs typeface="Calibri"/>
              </a:rPr>
              <a:t>meters</a:t>
            </a:r>
            <a:endParaRPr lang="en-US"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328" y="79716"/>
            <a:ext cx="1214365" cy="24438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253" y="176784"/>
            <a:ext cx="10299065" cy="212090"/>
          </a:xfrm>
          <a:custGeom>
            <a:avLst/>
            <a:gdLst/>
            <a:ahLst/>
            <a:cxnLst/>
            <a:rect l="l" t="t" r="r" b="b"/>
            <a:pathLst>
              <a:path w="10299065" h="212090">
                <a:moveTo>
                  <a:pt x="10298760" y="0"/>
                </a:moveTo>
                <a:lnTo>
                  <a:pt x="0" y="0"/>
                </a:lnTo>
                <a:lnTo>
                  <a:pt x="0" y="211582"/>
                </a:lnTo>
                <a:lnTo>
                  <a:pt x="1346" y="211582"/>
                </a:lnTo>
              </a:path>
            </a:pathLst>
          </a:custGeom>
          <a:ln w="12700">
            <a:solidFill>
              <a:srgbClr val="1255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Reward</a:t>
            </a:r>
            <a:r>
              <a:rPr spc="-70" dirty="0"/>
              <a:t> </a:t>
            </a:r>
            <a:r>
              <a:rPr spc="-10" dirty="0"/>
              <a:t>Shaping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3897" y="1051915"/>
            <a:ext cx="9315450" cy="7175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000" spc="-45" dirty="0">
                <a:latin typeface="Arial"/>
                <a:cs typeface="Arial"/>
              </a:rPr>
              <a:t>You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improve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sparse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rewards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through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reward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shaping</a:t>
            </a:r>
            <a:r>
              <a:rPr sz="2000" spc="-1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  <a:spcBef>
                <a:spcPts val="325"/>
              </a:spcBef>
            </a:pPr>
            <a:r>
              <a:rPr sz="2000" dirty="0">
                <a:latin typeface="Arial"/>
                <a:cs typeface="Arial"/>
              </a:rPr>
              <a:t>Providing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smaller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intermediate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rewards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guide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agent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along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right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path.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3893" y="2055873"/>
            <a:ext cx="8358505" cy="1275715"/>
            <a:chOff x="1623893" y="2055873"/>
            <a:chExt cx="8358505" cy="12757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893" y="2055873"/>
              <a:ext cx="805566" cy="12755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81200" y="3255263"/>
              <a:ext cx="8001000" cy="76200"/>
            </a:xfrm>
            <a:custGeom>
              <a:avLst/>
              <a:gdLst/>
              <a:ahLst/>
              <a:cxnLst/>
              <a:rect l="l" t="t" r="r" b="b"/>
              <a:pathLst>
                <a:path w="80010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8001000" h="76200">
                  <a:moveTo>
                    <a:pt x="7924800" y="0"/>
                  </a:moveTo>
                  <a:lnTo>
                    <a:pt x="7924800" y="76200"/>
                  </a:lnTo>
                  <a:lnTo>
                    <a:pt x="7988300" y="44450"/>
                  </a:lnTo>
                  <a:lnTo>
                    <a:pt x="7937627" y="44450"/>
                  </a:lnTo>
                  <a:lnTo>
                    <a:pt x="7937627" y="31750"/>
                  </a:lnTo>
                  <a:lnTo>
                    <a:pt x="7988300" y="31750"/>
                  </a:lnTo>
                  <a:lnTo>
                    <a:pt x="7924800" y="0"/>
                  </a:lnTo>
                  <a:close/>
                </a:path>
                <a:path w="80010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8001000" h="76200">
                  <a:moveTo>
                    <a:pt x="79248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7924800" y="44450"/>
                  </a:lnTo>
                  <a:lnTo>
                    <a:pt x="7924800" y="31750"/>
                  </a:lnTo>
                  <a:close/>
                </a:path>
                <a:path w="8001000" h="76200">
                  <a:moveTo>
                    <a:pt x="7988300" y="31750"/>
                  </a:moveTo>
                  <a:lnTo>
                    <a:pt x="7937627" y="31750"/>
                  </a:lnTo>
                  <a:lnTo>
                    <a:pt x="7937627" y="44450"/>
                  </a:lnTo>
                  <a:lnTo>
                    <a:pt x="7988300" y="44450"/>
                  </a:lnTo>
                  <a:lnTo>
                    <a:pt x="8001000" y="38100"/>
                  </a:lnTo>
                  <a:lnTo>
                    <a:pt x="7988300" y="3175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8750" y="2577451"/>
              <a:ext cx="346419" cy="5397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4613" y="2582430"/>
              <a:ext cx="336977" cy="5359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0205" y="2582430"/>
              <a:ext cx="338172" cy="5359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6725" y="2582430"/>
              <a:ext cx="338172" cy="53590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39455" y="2097259"/>
            <a:ext cx="632130" cy="100398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06297" y="3303523"/>
            <a:ext cx="596646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481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10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meters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000" dirty="0">
                <a:latin typeface="Arial"/>
                <a:cs typeface="Arial"/>
              </a:rPr>
              <a:t>Reward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shaping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comes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own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problems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43712" y="6056376"/>
            <a:ext cx="11010900" cy="745490"/>
            <a:chOff x="743712" y="6056376"/>
            <a:chExt cx="11010900" cy="745490"/>
          </a:xfrm>
        </p:grpSpPr>
        <p:sp>
          <p:nvSpPr>
            <p:cNvPr id="17" name="object 17"/>
            <p:cNvSpPr/>
            <p:nvPr/>
          </p:nvSpPr>
          <p:spPr>
            <a:xfrm>
              <a:off x="762762" y="6075426"/>
              <a:ext cx="10972800" cy="707390"/>
            </a:xfrm>
            <a:custGeom>
              <a:avLst/>
              <a:gdLst/>
              <a:ahLst/>
              <a:cxnLst/>
              <a:rect l="l" t="t" r="r" b="b"/>
              <a:pathLst>
                <a:path w="10972800" h="707390">
                  <a:moveTo>
                    <a:pt x="10972800" y="0"/>
                  </a:moveTo>
                  <a:lnTo>
                    <a:pt x="0" y="0"/>
                  </a:lnTo>
                  <a:lnTo>
                    <a:pt x="0" y="707136"/>
                  </a:lnTo>
                  <a:lnTo>
                    <a:pt x="10972800" y="707136"/>
                  </a:lnTo>
                  <a:lnTo>
                    <a:pt x="10972800" y="0"/>
                  </a:lnTo>
                  <a:close/>
                </a:path>
              </a:pathLst>
            </a:custGeom>
            <a:solidFill>
              <a:srgbClr val="EAE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2762" y="6075426"/>
              <a:ext cx="10972800" cy="707390"/>
            </a:xfrm>
            <a:custGeom>
              <a:avLst/>
              <a:gdLst/>
              <a:ahLst/>
              <a:cxnLst/>
              <a:rect l="l" t="t" r="r" b="b"/>
              <a:pathLst>
                <a:path w="10972800" h="707390">
                  <a:moveTo>
                    <a:pt x="0" y="707136"/>
                  </a:moveTo>
                  <a:lnTo>
                    <a:pt x="10972800" y="707136"/>
                  </a:lnTo>
                  <a:lnTo>
                    <a:pt x="10972800" y="0"/>
                  </a:lnTo>
                  <a:lnTo>
                    <a:pt x="0" y="0"/>
                  </a:lnTo>
                  <a:lnTo>
                    <a:pt x="0" y="707136"/>
                  </a:lnTo>
                  <a:close/>
                </a:path>
              </a:pathLst>
            </a:custGeom>
            <a:ln w="38100">
              <a:solidFill>
                <a:srgbClr val="1255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39190" y="6100673"/>
            <a:ext cx="106178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0665" marR="5080" indent="-14986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A</a:t>
            </a:r>
            <a:r>
              <a:rPr sz="2000" spc="-1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poorly</a:t>
            </a:r>
            <a:r>
              <a:rPr sz="2000" b="1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shaped</a:t>
            </a:r>
            <a:r>
              <a:rPr sz="2000" b="1" spc="-1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reward</a:t>
            </a:r>
            <a:r>
              <a:rPr sz="2000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function</a:t>
            </a:r>
            <a:r>
              <a:rPr sz="20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might</a:t>
            </a:r>
            <a:r>
              <a:rPr sz="20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cause</a:t>
            </a:r>
            <a:r>
              <a:rPr sz="20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your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agent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to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converge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on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a</a:t>
            </a:r>
            <a:r>
              <a:rPr sz="20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solution</a:t>
            </a:r>
            <a:r>
              <a:rPr sz="20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that</a:t>
            </a:r>
            <a:r>
              <a:rPr sz="20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is</a:t>
            </a:r>
            <a:r>
              <a:rPr sz="2000" spc="1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125586"/>
                </a:solidFill>
                <a:latin typeface="Arial"/>
                <a:cs typeface="Arial"/>
              </a:rPr>
              <a:t>not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ideal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,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even</a:t>
            </a:r>
            <a:r>
              <a:rPr sz="20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if</a:t>
            </a:r>
            <a:r>
              <a:rPr sz="2000" spc="-2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that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solution</a:t>
            </a:r>
            <a:r>
              <a:rPr sz="20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produces</a:t>
            </a:r>
            <a:r>
              <a:rPr sz="2000" spc="-5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most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rewards</a:t>
            </a:r>
            <a:r>
              <a:rPr sz="2000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for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125586"/>
                </a:solidFill>
                <a:latin typeface="Arial"/>
                <a:cs typeface="Arial"/>
              </a:rPr>
              <a:t>agent.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79177" y="2582430"/>
            <a:ext cx="6201410" cy="535940"/>
            <a:chOff x="2979177" y="2582430"/>
            <a:chExt cx="6201410" cy="53594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9177" y="2582430"/>
              <a:ext cx="336977" cy="5359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2161" y="2582430"/>
              <a:ext cx="338172" cy="53590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598675" y="4419600"/>
            <a:ext cx="8761730" cy="1743710"/>
            <a:chOff x="1598675" y="4419600"/>
            <a:chExt cx="8761730" cy="174371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8675" y="4419600"/>
              <a:ext cx="8761476" cy="17434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7562" y="4560490"/>
              <a:ext cx="1191974" cy="9080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8795" y="4641869"/>
              <a:ext cx="1233979" cy="97663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4604" y="4462919"/>
              <a:ext cx="743567" cy="12124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328" y="79716"/>
            <a:ext cx="1214365" cy="24438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253" y="176784"/>
            <a:ext cx="10299065" cy="212090"/>
          </a:xfrm>
          <a:custGeom>
            <a:avLst/>
            <a:gdLst/>
            <a:ahLst/>
            <a:cxnLst/>
            <a:rect l="l" t="t" r="r" b="b"/>
            <a:pathLst>
              <a:path w="10299065" h="212090">
                <a:moveTo>
                  <a:pt x="10298760" y="0"/>
                </a:moveTo>
                <a:lnTo>
                  <a:pt x="0" y="0"/>
                </a:lnTo>
                <a:lnTo>
                  <a:pt x="0" y="211582"/>
                </a:lnTo>
                <a:lnTo>
                  <a:pt x="1346" y="211582"/>
                </a:lnTo>
              </a:path>
            </a:pathLst>
          </a:custGeom>
          <a:ln w="12700">
            <a:solidFill>
              <a:srgbClr val="1255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2" y="457200"/>
            <a:ext cx="10769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Reward</a:t>
            </a:r>
            <a:r>
              <a:rPr lang="en-US" spc="-70" dirty="0"/>
              <a:t> </a:t>
            </a:r>
            <a:r>
              <a:rPr lang="en-US" spc="-10" dirty="0"/>
              <a:t>Shaping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688340" y="1489680"/>
            <a:ext cx="10948670" cy="756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Unlike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domain-</a:t>
            </a:r>
            <a:r>
              <a:rPr sz="2000" dirty="0">
                <a:latin typeface="Arial"/>
                <a:cs typeface="Arial"/>
              </a:rPr>
              <a:t>expert,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untrained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agent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like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newborn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baby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Reward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shaping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perfect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opportunity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deliver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domain-</a:t>
            </a:r>
            <a:r>
              <a:rPr sz="2000" b="1" dirty="0">
                <a:latin typeface="Arial"/>
                <a:cs typeface="Arial"/>
              </a:rPr>
              <a:t>specific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knowledge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agent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7161" y="5999226"/>
            <a:ext cx="9144000" cy="707390"/>
          </a:xfrm>
          <a:prstGeom prst="rect">
            <a:avLst/>
          </a:prstGeom>
          <a:solidFill>
            <a:srgbClr val="EAEFF7"/>
          </a:solidFill>
          <a:ln w="38100">
            <a:solidFill>
              <a:srgbClr val="125586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Crafting</a:t>
            </a:r>
            <a:r>
              <a:rPr sz="2000" b="1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reward</a:t>
            </a:r>
            <a:r>
              <a:rPr sz="2000" b="1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is</a:t>
            </a:r>
            <a:r>
              <a:rPr sz="2000" spc="-2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one</a:t>
            </a:r>
            <a:r>
              <a:rPr sz="2000" spc="-2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most</a:t>
            </a:r>
            <a:r>
              <a:rPr sz="20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difficult</a:t>
            </a:r>
            <a:r>
              <a:rPr sz="2000" b="1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tasks</a:t>
            </a:r>
            <a:r>
              <a:rPr sz="20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in</a:t>
            </a:r>
            <a:r>
              <a:rPr sz="2000" spc="-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reinforcement</a:t>
            </a:r>
            <a:r>
              <a:rPr sz="2000" spc="-5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125586"/>
                </a:solidFill>
                <a:latin typeface="Arial"/>
                <a:cs typeface="Arial"/>
              </a:rPr>
              <a:t>learning.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It</a:t>
            </a:r>
            <a:r>
              <a:rPr sz="20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could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take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several</a:t>
            </a:r>
            <a:r>
              <a:rPr sz="20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iterations</a:t>
            </a:r>
            <a:r>
              <a:rPr sz="2000" b="1" spc="-5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to</a:t>
            </a:r>
            <a:r>
              <a:rPr sz="20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get</a:t>
            </a:r>
            <a:r>
              <a:rPr sz="20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25586"/>
                </a:solidFill>
                <a:latin typeface="Arial"/>
                <a:cs typeface="Arial"/>
              </a:rPr>
              <a:t>it</a:t>
            </a:r>
            <a:r>
              <a:rPr sz="20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125586"/>
                </a:solidFill>
                <a:latin typeface="Arial"/>
                <a:cs typeface="Arial"/>
              </a:rPr>
              <a:t>right.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5028" y="2871296"/>
            <a:ext cx="4137443" cy="24166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5173" y="2843815"/>
            <a:ext cx="5058119" cy="2090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8111155-33EE-4B5C-B99D-5F157D42B326}"/>
              </a:ext>
            </a:extLst>
          </p:cNvPr>
          <p:cNvGrpSpPr/>
          <p:nvPr/>
        </p:nvGrpSpPr>
        <p:grpSpPr>
          <a:xfrm>
            <a:off x="5085625" y="4253879"/>
            <a:ext cx="2020751" cy="2415481"/>
            <a:chOff x="5156205" y="3605808"/>
            <a:chExt cx="2020751" cy="2415481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FA25E3-922D-4BAB-813E-431833746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4780" y="3611165"/>
              <a:ext cx="1992176" cy="2410124"/>
            </a:xfrm>
            <a:prstGeom prst="rect">
              <a:avLst/>
            </a:prstGeom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99185F7-E263-4EBE-9BF3-56F043040CCA}"/>
                </a:ext>
              </a:extLst>
            </p:cNvPr>
            <p:cNvSpPr/>
            <p:nvPr/>
          </p:nvSpPr>
          <p:spPr>
            <a:xfrm>
              <a:off x="5156205" y="3605808"/>
              <a:ext cx="1992175" cy="2410121"/>
            </a:xfrm>
            <a:prstGeom prst="roundRect">
              <a:avLst>
                <a:gd name="adj" fmla="val 2802"/>
              </a:avLst>
            </a:prstGeom>
            <a:solidFill>
              <a:srgbClr val="FDE5C7">
                <a:alpha val="34118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20DE4946-99C0-4BD2-8700-C01AFB96922E}"/>
              </a:ext>
            </a:extLst>
          </p:cNvPr>
          <p:cNvSpPr/>
          <p:nvPr/>
        </p:nvSpPr>
        <p:spPr>
          <a:xfrm>
            <a:off x="7077800" y="2852936"/>
            <a:ext cx="4206499" cy="2652764"/>
          </a:xfrm>
          <a:custGeom>
            <a:avLst/>
            <a:gdLst>
              <a:gd name="connsiteX0" fmla="*/ 3225521 w 4170066"/>
              <a:gd name="connsiteY0" fmla="*/ 0 h 2652764"/>
              <a:gd name="connsiteX1" fmla="*/ 4170066 w 4170066"/>
              <a:gd name="connsiteY1" fmla="*/ 0 h 2652764"/>
              <a:gd name="connsiteX2" fmla="*/ 4170066 w 4170066"/>
              <a:gd name="connsiteY2" fmla="*/ 2652764 h 2652764"/>
              <a:gd name="connsiteX3" fmla="*/ 0 w 4170066"/>
              <a:gd name="connsiteY3" fmla="*/ 2652764 h 26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0066" h="2652764">
                <a:moveTo>
                  <a:pt x="3225521" y="0"/>
                </a:moveTo>
                <a:lnTo>
                  <a:pt x="4170066" y="0"/>
                </a:lnTo>
                <a:lnTo>
                  <a:pt x="4170066" y="2652764"/>
                </a:lnTo>
                <a:lnTo>
                  <a:pt x="0" y="2652764"/>
                </a:lnTo>
              </a:path>
            </a:pathLst>
          </a:custGeom>
          <a:noFill/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5B4961C-4396-4112-B0F2-20845CB41AD4}"/>
              </a:ext>
            </a:extLst>
          </p:cNvPr>
          <p:cNvSpPr/>
          <p:nvPr/>
        </p:nvSpPr>
        <p:spPr>
          <a:xfrm>
            <a:off x="1176288" y="2874356"/>
            <a:ext cx="3909337" cy="2582661"/>
          </a:xfrm>
          <a:custGeom>
            <a:avLst/>
            <a:gdLst>
              <a:gd name="connsiteX0" fmla="*/ 3911600 w 3911600"/>
              <a:gd name="connsiteY0" fmla="*/ 2273300 h 2273300"/>
              <a:gd name="connsiteX1" fmla="*/ 0 w 3911600"/>
              <a:gd name="connsiteY1" fmla="*/ 2273300 h 2273300"/>
              <a:gd name="connsiteX2" fmla="*/ 0 w 3911600"/>
              <a:gd name="connsiteY2" fmla="*/ 0 h 2273300"/>
              <a:gd name="connsiteX3" fmla="*/ 660400 w 3911600"/>
              <a:gd name="connsiteY3" fmla="*/ 0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273300">
                <a:moveTo>
                  <a:pt x="3911600" y="2273300"/>
                </a:moveTo>
                <a:lnTo>
                  <a:pt x="0" y="2273300"/>
                </a:lnTo>
                <a:lnTo>
                  <a:pt x="0" y="0"/>
                </a:lnTo>
                <a:lnTo>
                  <a:pt x="660400" y="0"/>
                </a:lnTo>
              </a:path>
            </a:pathLst>
          </a:custGeom>
          <a:noFill/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FE1CE-14BB-4486-8A7A-EE76998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One approach could be…</a:t>
            </a:r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94E5EE1-EAFF-42E8-B5C8-BE9FD89C4A25}"/>
              </a:ext>
            </a:extLst>
          </p:cNvPr>
          <p:cNvSpPr/>
          <p:nvPr/>
        </p:nvSpPr>
        <p:spPr>
          <a:xfrm>
            <a:off x="1847527" y="2465597"/>
            <a:ext cx="2148546" cy="758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State estimation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BFE3EB-90A0-4E66-9794-88CE9CAD87AD}"/>
              </a:ext>
            </a:extLst>
          </p:cNvPr>
          <p:cNvSpPr/>
          <p:nvPr/>
        </p:nvSpPr>
        <p:spPr>
          <a:xfrm>
            <a:off x="4486477" y="2465597"/>
            <a:ext cx="3219047" cy="7627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Joint trajectory generation </a:t>
            </a:r>
          </a:p>
          <a:p>
            <a:pPr algn="ctr"/>
            <a:r>
              <a:rPr lang="en-US" b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(e.g. MPC)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E70CAFB-D919-4C5B-A408-630C68685CCD}"/>
              </a:ext>
            </a:extLst>
          </p:cNvPr>
          <p:cNvSpPr/>
          <p:nvPr/>
        </p:nvSpPr>
        <p:spPr>
          <a:xfrm>
            <a:off x="8184232" y="2465597"/>
            <a:ext cx="2148546" cy="758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Low-level control</a:t>
            </a:r>
          </a:p>
          <a:p>
            <a:pPr algn="ctr"/>
            <a:r>
              <a:rPr lang="en-US" b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(e.g. PID)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43E3E3-E1B3-4E02-AE71-D127A3F639F5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3996073" y="2845073"/>
            <a:ext cx="490404" cy="192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B2D2F15-D794-4A8F-9947-F61EC4F25D32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 flipV="1">
            <a:off x="7705524" y="2845073"/>
            <a:ext cx="478708" cy="192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67F3E2E-DE62-4856-9528-CB52E196D612}"/>
              </a:ext>
            </a:extLst>
          </p:cNvPr>
          <p:cNvSpPr/>
          <p:nvPr/>
        </p:nvSpPr>
        <p:spPr>
          <a:xfrm>
            <a:off x="7200169" y="5078674"/>
            <a:ext cx="199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Motor torques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A1A0A8-39B4-48F5-A1A1-17B325F5524C}"/>
              </a:ext>
            </a:extLst>
          </p:cNvPr>
          <p:cNvSpPr/>
          <p:nvPr/>
        </p:nvSpPr>
        <p:spPr>
          <a:xfrm>
            <a:off x="2999656" y="5078674"/>
            <a:ext cx="199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Measurements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1A6F16A-D50E-42C6-B2CF-B0014970D8DD}"/>
              </a:ext>
            </a:extLst>
          </p:cNvPr>
          <p:cNvSpPr/>
          <p:nvPr/>
        </p:nvSpPr>
        <p:spPr>
          <a:xfrm>
            <a:off x="1559496" y="2132857"/>
            <a:ext cx="9036496" cy="1440160"/>
          </a:xfrm>
          <a:prstGeom prst="round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7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85" grpId="0" animBg="1"/>
      <p:bldP spid="48" grpId="0" animBg="1"/>
      <p:bldP spid="49" grpId="0" animBg="1"/>
      <p:bldP spid="50" grpId="0" animBg="1"/>
      <p:bldP spid="38" grpId="0"/>
      <p:bldP spid="72" grpId="0"/>
      <p:bldP spid="9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503B-3D3A-D7C9-3871-B17E468D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688702"/>
            <a:ext cx="10363200" cy="1362075"/>
          </a:xfrm>
        </p:spPr>
        <p:txBody>
          <a:bodyPr/>
          <a:lstStyle/>
          <a:p>
            <a:r>
              <a:rPr lang="en-US" dirty="0"/>
              <a:t>Exercise 1: Environment and Reward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CD299-1FF7-74AC-18E8-EC7E07393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3096985" y="2051096"/>
            <a:ext cx="703459" cy="1147750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BF20D17-D5A4-9808-79DC-7FDC4781E2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4930" y="2317017"/>
            <a:ext cx="1661142" cy="650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11B42-E3E1-6333-074F-2AE17B2E45DF}"/>
              </a:ext>
            </a:extLst>
          </p:cNvPr>
          <p:cNvSpPr txBox="1"/>
          <p:nvPr/>
        </p:nvSpPr>
        <p:spPr>
          <a:xfrm>
            <a:off x="693438" y="3118678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A7D4C-270C-4A17-0B1A-E94586096B09}"/>
              </a:ext>
            </a:extLst>
          </p:cNvPr>
          <p:cNvSpPr txBox="1"/>
          <p:nvPr/>
        </p:nvSpPr>
        <p:spPr>
          <a:xfrm>
            <a:off x="2655800" y="3119015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994E3-6046-3732-3518-7F06C3B8E938}"/>
              </a:ext>
            </a:extLst>
          </p:cNvPr>
          <p:cNvSpPr txBox="1"/>
          <p:nvPr/>
        </p:nvSpPr>
        <p:spPr>
          <a:xfrm>
            <a:off x="6342528" y="3148519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Training</a:t>
            </a:r>
          </a:p>
        </p:txBody>
      </p:sp>
      <p:pic>
        <p:nvPicPr>
          <p:cNvPr id="8" name="Picture 7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6F8E88CA-D1EB-B0EE-9CA6-98C67ED50E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1077199" y="2056629"/>
            <a:ext cx="1064232" cy="1100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A2B7A-39AF-3BB1-1F26-434249780C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1773" y="2213777"/>
            <a:ext cx="673424" cy="786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90C4E5-DCB5-809C-8F2C-D5B02BFF8870}"/>
              </a:ext>
            </a:extLst>
          </p:cNvPr>
          <p:cNvSpPr txBox="1"/>
          <p:nvPr/>
        </p:nvSpPr>
        <p:spPr>
          <a:xfrm>
            <a:off x="9882676" y="3118678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5F227C-4AB8-9D30-077A-A5A8A7244848}"/>
              </a:ext>
            </a:extLst>
          </p:cNvPr>
          <p:cNvSpPr txBox="1"/>
          <p:nvPr/>
        </p:nvSpPr>
        <p:spPr>
          <a:xfrm>
            <a:off x="4521730" y="3118678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8A8850-8A73-AABA-7A90-09ADB325F20E}"/>
              </a:ext>
            </a:extLst>
          </p:cNvPr>
          <p:cNvGrpSpPr/>
          <p:nvPr/>
        </p:nvGrpSpPr>
        <p:grpSpPr>
          <a:xfrm>
            <a:off x="4828811" y="2165496"/>
            <a:ext cx="985880" cy="953182"/>
            <a:chOff x="1472805" y="1447800"/>
            <a:chExt cx="5051263" cy="48837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E4E8E7-9906-0EF5-03A8-9A2746D01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2805" y="1447800"/>
              <a:ext cx="5051263" cy="488373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806FD0-83E8-E7C2-117C-5F3FFA61D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7827" y="2875975"/>
              <a:ext cx="879730" cy="1954188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338C133-0852-B33A-0135-55BA242C16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3034" y="2138140"/>
            <a:ext cx="1517767" cy="973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743F5-AFA1-AAAB-63AB-EBCB4A49161F}"/>
              </a:ext>
            </a:extLst>
          </p:cNvPr>
          <p:cNvSpPr txBox="1"/>
          <p:nvPr/>
        </p:nvSpPr>
        <p:spPr>
          <a:xfrm>
            <a:off x="8438128" y="3118678"/>
            <a:ext cx="107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Testing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89004A-0036-55EA-9197-04CA83519806}"/>
              </a:ext>
            </a:extLst>
          </p:cNvPr>
          <p:cNvSpPr/>
          <p:nvPr/>
        </p:nvSpPr>
        <p:spPr>
          <a:xfrm>
            <a:off x="700064" y="1901686"/>
            <a:ext cx="3684519" cy="1696278"/>
          </a:xfrm>
          <a:prstGeom prst="rect">
            <a:avLst/>
          </a:prstGeom>
          <a:noFill/>
          <a:ln w="38100">
            <a:solidFill>
              <a:srgbClr val="2B7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70737C-37E0-7C30-F785-E9AD9C198FF0}"/>
              </a:ext>
            </a:extLst>
          </p:cNvPr>
          <p:cNvGrpSpPr/>
          <p:nvPr/>
        </p:nvGrpSpPr>
        <p:grpSpPr>
          <a:xfrm>
            <a:off x="4484774" y="3920338"/>
            <a:ext cx="3222451" cy="2623137"/>
            <a:chOff x="4484774" y="3920338"/>
            <a:chExt cx="3222451" cy="2623137"/>
          </a:xfrm>
        </p:grpSpPr>
        <p:grpSp>
          <p:nvGrpSpPr>
            <p:cNvPr id="18" name="object 4">
              <a:extLst>
                <a:ext uri="{FF2B5EF4-FFF2-40B4-BE49-F238E27FC236}">
                  <a16:creationId xmlns:a16="http://schemas.microsoft.com/office/drawing/2014/main" id="{ECEC1414-51BF-CAE6-834C-A795D6D85816}"/>
                </a:ext>
              </a:extLst>
            </p:cNvPr>
            <p:cNvGrpSpPr/>
            <p:nvPr/>
          </p:nvGrpSpPr>
          <p:grpSpPr>
            <a:xfrm>
              <a:off x="4484774" y="3920338"/>
              <a:ext cx="3222451" cy="2623137"/>
              <a:chOff x="1232153" y="2341626"/>
              <a:chExt cx="4396740" cy="3621404"/>
            </a:xfrm>
          </p:grpSpPr>
          <p:pic>
            <p:nvPicPr>
              <p:cNvPr id="19" name="object 5">
                <a:extLst>
                  <a:ext uri="{FF2B5EF4-FFF2-40B4-BE49-F238E27FC236}">
                    <a16:creationId xmlns:a16="http://schemas.microsoft.com/office/drawing/2014/main" id="{BCE9831A-1827-A5BC-D160-18BD895054E3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9444" y="2425672"/>
                <a:ext cx="4171608" cy="3396059"/>
              </a:xfrm>
              <a:prstGeom prst="rect">
                <a:avLst/>
              </a:prstGeom>
            </p:spPr>
          </p:pic>
          <p:sp>
            <p:nvSpPr>
              <p:cNvPr id="20" name="object 6">
                <a:extLst>
                  <a:ext uri="{FF2B5EF4-FFF2-40B4-BE49-F238E27FC236}">
                    <a16:creationId xmlns:a16="http://schemas.microsoft.com/office/drawing/2014/main" id="{49609766-CAA0-B81C-988F-5318C1F616A3}"/>
                  </a:ext>
                </a:extLst>
              </p:cNvPr>
              <p:cNvSpPr/>
              <p:nvPr/>
            </p:nvSpPr>
            <p:spPr>
              <a:xfrm>
                <a:off x="1241678" y="2351151"/>
                <a:ext cx="4377690" cy="3602354"/>
              </a:xfrm>
              <a:custGeom>
                <a:avLst/>
                <a:gdLst/>
                <a:ahLst/>
                <a:cxnLst/>
                <a:rect l="l" t="t" r="r" b="b"/>
                <a:pathLst>
                  <a:path w="4377690" h="3602354">
                    <a:moveTo>
                      <a:pt x="0" y="3601974"/>
                    </a:moveTo>
                    <a:lnTo>
                      <a:pt x="4377690" y="3601974"/>
                    </a:lnTo>
                    <a:lnTo>
                      <a:pt x="4377690" y="0"/>
                    </a:lnTo>
                    <a:lnTo>
                      <a:pt x="0" y="0"/>
                    </a:lnTo>
                    <a:lnTo>
                      <a:pt x="0" y="3601974"/>
                    </a:lnTo>
                    <a:close/>
                  </a:path>
                </a:pathLst>
              </a:custGeom>
              <a:ln w="1905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07AE8D-C390-9FDD-E66C-EEFCE3B05B44}"/>
                </a:ext>
              </a:extLst>
            </p:cNvPr>
            <p:cNvSpPr/>
            <p:nvPr/>
          </p:nvSpPr>
          <p:spPr>
            <a:xfrm>
              <a:off x="6400800" y="4807224"/>
              <a:ext cx="1155700" cy="768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0EEB91-4CE2-DE78-EDF3-2E2DBC052A81}"/>
                </a:ext>
              </a:extLst>
            </p:cNvPr>
            <p:cNvSpPr/>
            <p:nvPr/>
          </p:nvSpPr>
          <p:spPr>
            <a:xfrm>
              <a:off x="4557314" y="4667188"/>
              <a:ext cx="998936" cy="118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388F9E-D997-F988-CC55-C90F7B8C6405}"/>
                </a:ext>
              </a:extLst>
            </p:cNvPr>
            <p:cNvSpPr/>
            <p:nvPr/>
          </p:nvSpPr>
          <p:spPr>
            <a:xfrm>
              <a:off x="5664549" y="3960758"/>
              <a:ext cx="1992953" cy="413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523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328" y="79716"/>
            <a:ext cx="1214365" cy="24438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253" y="176784"/>
            <a:ext cx="10299065" cy="212090"/>
          </a:xfrm>
          <a:custGeom>
            <a:avLst/>
            <a:gdLst/>
            <a:ahLst/>
            <a:cxnLst/>
            <a:rect l="l" t="t" r="r" b="b"/>
            <a:pathLst>
              <a:path w="10299065" h="212090">
                <a:moveTo>
                  <a:pt x="10298760" y="0"/>
                </a:moveTo>
                <a:lnTo>
                  <a:pt x="0" y="0"/>
                </a:lnTo>
                <a:lnTo>
                  <a:pt x="0" y="211582"/>
                </a:lnTo>
                <a:lnTo>
                  <a:pt x="1346" y="211582"/>
                </a:lnTo>
              </a:path>
            </a:pathLst>
          </a:custGeom>
          <a:ln w="12700">
            <a:solidFill>
              <a:srgbClr val="0076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76A8"/>
                </a:solidFill>
              </a:rPr>
              <a:t>Reinforcement</a:t>
            </a:r>
            <a:r>
              <a:rPr spc="-135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Learning</a:t>
            </a:r>
            <a:r>
              <a:rPr spc="-130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Workflow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C4E6347-DD14-4BCB-9A73-792707937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3114032" y="2647445"/>
            <a:ext cx="703459" cy="1147750"/>
          </a:xfrm>
          <a:prstGeom prst="rect">
            <a:avLst/>
          </a:prstGeom>
        </p:spPr>
      </p:pic>
      <p:pic>
        <p:nvPicPr>
          <p:cNvPr id="68" name="Picture 6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B2DDBAD-8CA6-01B4-B999-48CDF43A2B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977" y="2913366"/>
            <a:ext cx="1661142" cy="65013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592DFA0-C71C-A285-614F-942D1FFB9559}"/>
              </a:ext>
            </a:extLst>
          </p:cNvPr>
          <p:cNvSpPr txBox="1"/>
          <p:nvPr/>
        </p:nvSpPr>
        <p:spPr>
          <a:xfrm>
            <a:off x="710485" y="3715027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2CE464-55B9-5131-6A43-77C5DC676EDC}"/>
              </a:ext>
            </a:extLst>
          </p:cNvPr>
          <p:cNvSpPr txBox="1"/>
          <p:nvPr/>
        </p:nvSpPr>
        <p:spPr>
          <a:xfrm>
            <a:off x="2672847" y="3715364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52FC0E-6E2B-8207-09EE-2A12EE3BF2A8}"/>
              </a:ext>
            </a:extLst>
          </p:cNvPr>
          <p:cNvSpPr txBox="1"/>
          <p:nvPr/>
        </p:nvSpPr>
        <p:spPr>
          <a:xfrm>
            <a:off x="6359575" y="3744868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Training</a:t>
            </a:r>
          </a:p>
        </p:txBody>
      </p:sp>
      <p:pic>
        <p:nvPicPr>
          <p:cNvPr id="72" name="Picture 71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0F088B76-0FBD-46FD-FEF6-AEF95B66DE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1094246" y="2652978"/>
            <a:ext cx="1064232" cy="11007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57AC08E-F2CC-4BDA-CB1B-C6E755C9FE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8820" y="2810126"/>
            <a:ext cx="673424" cy="78642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D71CED3-0E99-95E5-2858-8A2624C876FE}"/>
              </a:ext>
            </a:extLst>
          </p:cNvPr>
          <p:cNvSpPr txBox="1"/>
          <p:nvPr/>
        </p:nvSpPr>
        <p:spPr>
          <a:xfrm>
            <a:off x="9899723" y="3715027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6FE0DF-5003-3A3F-BA66-3AAF7E9A21B3}"/>
              </a:ext>
            </a:extLst>
          </p:cNvPr>
          <p:cNvSpPr txBox="1"/>
          <p:nvPr/>
        </p:nvSpPr>
        <p:spPr>
          <a:xfrm>
            <a:off x="4538777" y="3715027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B5AE837-AA9E-BC09-66C0-4A6C0668E94B}"/>
              </a:ext>
            </a:extLst>
          </p:cNvPr>
          <p:cNvGrpSpPr/>
          <p:nvPr/>
        </p:nvGrpSpPr>
        <p:grpSpPr>
          <a:xfrm>
            <a:off x="4845858" y="2761845"/>
            <a:ext cx="985880" cy="953182"/>
            <a:chOff x="1472805" y="1447800"/>
            <a:chExt cx="5051263" cy="4883731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42022CE-B4F2-DBF0-ABD2-DDD3BEAAF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2805" y="1447800"/>
              <a:ext cx="5051263" cy="4883731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CDB5FD7-7156-5492-5E62-7613F380F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7827" y="2875975"/>
              <a:ext cx="879730" cy="1954188"/>
            </a:xfrm>
            <a:prstGeom prst="rect">
              <a:avLst/>
            </a:prstGeom>
          </p:spPr>
        </p:pic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5390F488-CD78-56A9-761E-324AE1CA8A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0081" y="2734489"/>
            <a:ext cx="1517767" cy="97366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A7D07CC-61F3-5A97-79D6-F07478D8472A}"/>
              </a:ext>
            </a:extLst>
          </p:cNvPr>
          <p:cNvSpPr txBox="1"/>
          <p:nvPr/>
        </p:nvSpPr>
        <p:spPr>
          <a:xfrm>
            <a:off x="8455175" y="3715027"/>
            <a:ext cx="107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Testing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4E4D767-8943-7CBF-7294-4A1A53C1C34C}"/>
              </a:ext>
            </a:extLst>
          </p:cNvPr>
          <p:cNvSpPr/>
          <p:nvPr/>
        </p:nvSpPr>
        <p:spPr>
          <a:xfrm>
            <a:off x="4412063" y="2527476"/>
            <a:ext cx="1840085" cy="1696278"/>
          </a:xfrm>
          <a:prstGeom prst="rect">
            <a:avLst/>
          </a:prstGeom>
          <a:noFill/>
          <a:ln w="38100">
            <a:solidFill>
              <a:srgbClr val="2B7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6DA71-80AB-CBA2-F299-8D1B509C5F40}"/>
              </a:ext>
            </a:extLst>
          </p:cNvPr>
          <p:cNvSpPr txBox="1"/>
          <p:nvPr/>
        </p:nvSpPr>
        <p:spPr>
          <a:xfrm>
            <a:off x="3465761" y="4794785"/>
            <a:ext cx="1018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5FF79-9D97-FDDC-A6D3-6ECDD1D9285A}"/>
              </a:ext>
            </a:extLst>
          </p:cNvPr>
          <p:cNvSpPr txBox="1"/>
          <p:nvPr/>
        </p:nvSpPr>
        <p:spPr>
          <a:xfrm>
            <a:off x="6219491" y="4794785"/>
            <a:ext cx="14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Algorithm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8C89C5-7DF0-B52C-89DD-6ADABE47BB0D}"/>
              </a:ext>
            </a:extLst>
          </p:cNvPr>
          <p:cNvCxnSpPr>
            <a:cxnSpLocks/>
            <a:stCxn id="81" idx="2"/>
          </p:cNvCxnSpPr>
          <p:nvPr/>
        </p:nvCxnSpPr>
        <p:spPr>
          <a:xfrm flipH="1">
            <a:off x="4412063" y="4223754"/>
            <a:ext cx="920043" cy="571031"/>
          </a:xfrm>
          <a:prstGeom prst="straightConnector1">
            <a:avLst/>
          </a:prstGeom>
          <a:ln w="28575">
            <a:solidFill>
              <a:srgbClr val="2B7F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48D151-9EAA-F132-8BA9-CF2E80D4B8D9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5332106" y="4223754"/>
            <a:ext cx="920042" cy="571031"/>
          </a:xfrm>
          <a:prstGeom prst="straightConnector1">
            <a:avLst/>
          </a:prstGeom>
          <a:ln w="28575">
            <a:solidFill>
              <a:srgbClr val="2B7F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Representing</a:t>
            </a:r>
            <a:r>
              <a:rPr spc="-75" dirty="0"/>
              <a:t> </a:t>
            </a:r>
            <a:r>
              <a:rPr dirty="0"/>
              <a:t>a</a:t>
            </a:r>
            <a:r>
              <a:rPr spc="-90" dirty="0"/>
              <a:t> </a:t>
            </a:r>
            <a:r>
              <a:rPr spc="-10" dirty="0"/>
              <a:t>Policy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849" y="2973956"/>
            <a:ext cx="7210807" cy="5247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3137" y="1517141"/>
            <a:ext cx="11089005" cy="769620"/>
          </a:xfrm>
          <a:prstGeom prst="rect">
            <a:avLst/>
          </a:prstGeom>
          <a:solidFill>
            <a:srgbClr val="EAEFF7"/>
          </a:solidFill>
          <a:ln w="38100">
            <a:solidFill>
              <a:srgbClr val="125586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A</a:t>
            </a:r>
            <a:r>
              <a:rPr sz="2200" spc="-1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policy</a:t>
            </a:r>
            <a:r>
              <a:rPr sz="2200" spc="-8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is</a:t>
            </a:r>
            <a:r>
              <a:rPr sz="2200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a</a:t>
            </a:r>
            <a:r>
              <a:rPr sz="22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function</a:t>
            </a:r>
            <a:r>
              <a:rPr sz="2200" b="1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(mapping)</a:t>
            </a:r>
            <a:r>
              <a:rPr sz="2200" b="1" spc="-1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that</a:t>
            </a:r>
            <a:r>
              <a:rPr sz="2200" spc="-6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takes</a:t>
            </a:r>
            <a:r>
              <a:rPr sz="2200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in</a:t>
            </a:r>
            <a:r>
              <a:rPr sz="2200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observations</a:t>
            </a:r>
            <a:r>
              <a:rPr sz="2200" b="1" spc="-1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and</a:t>
            </a:r>
            <a:r>
              <a:rPr sz="2200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outputs</a:t>
            </a:r>
            <a:r>
              <a:rPr sz="22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125586"/>
                </a:solidFill>
                <a:latin typeface="Arial"/>
                <a:cs typeface="Arial"/>
              </a:rPr>
              <a:t>actions</a:t>
            </a:r>
            <a:r>
              <a:rPr sz="2200" spc="-10" dirty="0">
                <a:solidFill>
                  <a:srgbClr val="125586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It</a:t>
            </a:r>
            <a:r>
              <a:rPr sz="2200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represents</a:t>
            </a:r>
            <a:r>
              <a:rPr sz="22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2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125586"/>
                </a:solidFill>
                <a:latin typeface="Arial"/>
                <a:cs typeface="Arial"/>
              </a:rPr>
              <a:t>decision-</a:t>
            </a: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making</a:t>
            </a:r>
            <a:r>
              <a:rPr sz="2200" b="1" spc="-1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strategy</a:t>
            </a:r>
            <a:r>
              <a:rPr sz="2200" b="1" spc="-1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of</a:t>
            </a:r>
            <a:r>
              <a:rPr sz="2200" spc="-5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200" spc="-5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125586"/>
                </a:solidFill>
                <a:latin typeface="Arial"/>
                <a:cs typeface="Arial"/>
              </a:rPr>
              <a:t>agent.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766" y="4809744"/>
            <a:ext cx="2096965" cy="14690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78407" y="4445889"/>
            <a:ext cx="833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125586"/>
                </a:solidFill>
                <a:latin typeface="Arial"/>
                <a:cs typeface="Arial"/>
              </a:rPr>
              <a:t>Tables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4371" y="4449826"/>
            <a:ext cx="2090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Neural</a:t>
            </a:r>
            <a:r>
              <a:rPr sz="2200" spc="-6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125586"/>
                </a:solidFill>
                <a:latin typeface="Arial"/>
                <a:cs typeface="Arial"/>
              </a:rPr>
              <a:t>Networks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31402" y="4445889"/>
            <a:ext cx="15297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125586"/>
                </a:solidFill>
                <a:latin typeface="Arial"/>
                <a:cs typeface="Arial"/>
              </a:rPr>
              <a:t>Polynomials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2566" y="4969933"/>
            <a:ext cx="1467330" cy="12418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8441" y="4995671"/>
            <a:ext cx="2106752" cy="25298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714231" y="5506211"/>
            <a:ext cx="1945005" cy="337185"/>
            <a:chOff x="8714231" y="5506211"/>
            <a:chExt cx="1945005" cy="33718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7936" y="5506211"/>
              <a:ext cx="1651074" cy="2697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14231" y="5506211"/>
              <a:ext cx="838200" cy="336803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711695-7F11-0D27-1E5C-35A629BF6302}"/>
              </a:ext>
            </a:extLst>
          </p:cNvPr>
          <p:cNvCxnSpPr>
            <a:stCxn id="3" idx="2"/>
          </p:cNvCxnSpPr>
          <p:nvPr/>
        </p:nvCxnSpPr>
        <p:spPr>
          <a:xfrm flipH="1">
            <a:off x="2442754" y="3498729"/>
            <a:ext cx="3244499" cy="94716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1A30FC-3854-9D59-A45E-5409BF3FFA34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5687253" y="3498729"/>
            <a:ext cx="112328" cy="95109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A3807D-91D9-4EE4-A76B-EB94840DF0A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687253" y="3498729"/>
            <a:ext cx="3156301" cy="10014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Representing</a:t>
            </a:r>
            <a:r>
              <a:rPr spc="-75" dirty="0"/>
              <a:t> </a:t>
            </a:r>
            <a:r>
              <a:rPr dirty="0"/>
              <a:t>a</a:t>
            </a:r>
            <a:r>
              <a:rPr spc="-90" dirty="0"/>
              <a:t> </a:t>
            </a:r>
            <a:r>
              <a:rPr spc="-10" dirty="0"/>
              <a:t>Policy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3991736"/>
            <a:ext cx="9836150" cy="25914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latin typeface="Arial"/>
                <a:cs typeface="Arial"/>
              </a:rPr>
              <a:t>There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two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approaches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structuring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policy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function</a:t>
            </a:r>
            <a:endParaRPr sz="24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Indirect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way</a:t>
            </a:r>
            <a:endParaRPr sz="2400" dirty="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440"/>
              </a:spcBef>
              <a:buClr>
                <a:srgbClr val="125586"/>
              </a:buClr>
              <a:buChar char="–"/>
              <a:tabLst>
                <a:tab pos="757555" algn="l"/>
              </a:tabLst>
            </a:pPr>
            <a:r>
              <a:rPr sz="2000" dirty="0">
                <a:latin typeface="Arial"/>
                <a:cs typeface="Arial"/>
              </a:rPr>
              <a:t>Mapping/policy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inferred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consulting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value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state/action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pair</a:t>
            </a:r>
            <a:endParaRPr sz="20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735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Direct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way</a:t>
            </a:r>
            <a:endParaRPr sz="2400" dirty="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434"/>
              </a:spcBef>
              <a:buClr>
                <a:srgbClr val="125586"/>
              </a:buClr>
              <a:buChar char="–"/>
              <a:tabLst>
                <a:tab pos="757555" algn="l"/>
              </a:tabLst>
            </a:pPr>
            <a:r>
              <a:rPr sz="2000" dirty="0">
                <a:latin typeface="Arial"/>
                <a:cs typeface="Arial"/>
              </a:rPr>
              <a:t>There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direct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mapping/policy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between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observations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actions</a:t>
            </a:r>
            <a:endParaRPr sz="2000" dirty="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600"/>
              </a:spcBef>
              <a:buClr>
                <a:srgbClr val="125586"/>
              </a:buClr>
              <a:buChar char="–"/>
              <a:tabLst>
                <a:tab pos="757555" algn="l"/>
              </a:tabLst>
            </a:pPr>
            <a:r>
              <a:rPr sz="2000" dirty="0">
                <a:latin typeface="Arial"/>
                <a:cs typeface="Arial"/>
              </a:rPr>
              <a:t>Policy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could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deterministic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stochastic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169" y="1297556"/>
            <a:ext cx="7210807" cy="5247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337" y="2371344"/>
            <a:ext cx="1763662" cy="12355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71727" y="2007235"/>
            <a:ext cx="833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125586"/>
                </a:solidFill>
                <a:latin typeface="Arial"/>
                <a:cs typeface="Arial"/>
              </a:rPr>
              <a:t>Tables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7691" y="2010917"/>
            <a:ext cx="2090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Neural</a:t>
            </a:r>
            <a:r>
              <a:rPr sz="2200" spc="-6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125586"/>
                </a:solidFill>
                <a:latin typeface="Arial"/>
                <a:cs typeface="Arial"/>
              </a:rPr>
              <a:t>Networks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24721" y="2007235"/>
            <a:ext cx="15297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125586"/>
                </a:solidFill>
                <a:latin typeface="Arial"/>
                <a:cs typeface="Arial"/>
              </a:rPr>
              <a:t>Polynomials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1411" y="2424391"/>
            <a:ext cx="1244227" cy="10533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6524" y="2547421"/>
            <a:ext cx="1996481" cy="23958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604504" y="2945892"/>
            <a:ext cx="1810385" cy="312420"/>
            <a:chOff x="8604504" y="2945892"/>
            <a:chExt cx="1810385" cy="31242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9015" y="2945892"/>
              <a:ext cx="1535653" cy="2499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4504" y="2945892"/>
              <a:ext cx="780288" cy="312420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2293620" y="1661032"/>
            <a:ext cx="6451600" cy="561340"/>
          </a:xfrm>
          <a:custGeom>
            <a:avLst/>
            <a:gdLst/>
            <a:ahLst/>
            <a:cxnLst/>
            <a:rect l="l" t="t" r="r" b="b"/>
            <a:pathLst>
              <a:path w="6451600" h="561339">
                <a:moveTo>
                  <a:pt x="6451346" y="536067"/>
                </a:moveTo>
                <a:lnTo>
                  <a:pt x="6445885" y="532130"/>
                </a:lnTo>
                <a:lnTo>
                  <a:pt x="6382258" y="486156"/>
                </a:lnTo>
                <a:lnTo>
                  <a:pt x="6377114" y="517525"/>
                </a:lnTo>
                <a:lnTo>
                  <a:pt x="3212084" y="0"/>
                </a:lnTo>
                <a:lnTo>
                  <a:pt x="3211055" y="6235"/>
                </a:lnTo>
                <a:lnTo>
                  <a:pt x="3210661" y="6489"/>
                </a:lnTo>
                <a:lnTo>
                  <a:pt x="3209544" y="0"/>
                </a:lnTo>
                <a:lnTo>
                  <a:pt x="74142" y="517359"/>
                </a:lnTo>
                <a:lnTo>
                  <a:pt x="68961" y="486029"/>
                </a:lnTo>
                <a:lnTo>
                  <a:pt x="0" y="536067"/>
                </a:lnTo>
                <a:lnTo>
                  <a:pt x="81407" y="561213"/>
                </a:lnTo>
                <a:lnTo>
                  <a:pt x="76568" y="532003"/>
                </a:lnTo>
                <a:lnTo>
                  <a:pt x="76225" y="529932"/>
                </a:lnTo>
                <a:lnTo>
                  <a:pt x="3207880" y="13081"/>
                </a:lnTo>
                <a:lnTo>
                  <a:pt x="3364712" y="263309"/>
                </a:lnTo>
                <a:lnTo>
                  <a:pt x="3337814" y="280162"/>
                </a:lnTo>
                <a:lnTo>
                  <a:pt x="3410585" y="324485"/>
                </a:lnTo>
                <a:lnTo>
                  <a:pt x="3405746" y="274066"/>
                </a:lnTo>
                <a:lnTo>
                  <a:pt x="3402457" y="239649"/>
                </a:lnTo>
                <a:lnTo>
                  <a:pt x="3375495" y="256552"/>
                </a:lnTo>
                <a:lnTo>
                  <a:pt x="3223869" y="14706"/>
                </a:lnTo>
                <a:lnTo>
                  <a:pt x="6375057" y="530085"/>
                </a:lnTo>
                <a:lnTo>
                  <a:pt x="6369939" y="561340"/>
                </a:lnTo>
                <a:lnTo>
                  <a:pt x="6451346" y="536067"/>
                </a:lnTo>
                <a:close/>
              </a:path>
            </a:pathLst>
          </a:custGeom>
          <a:solidFill>
            <a:srgbClr val="12558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0076A8"/>
                </a:solidFill>
              </a:rPr>
              <a:t>Value</a:t>
            </a:r>
            <a:r>
              <a:rPr spc="-165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3137" y="1219961"/>
            <a:ext cx="11089005" cy="40132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819785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latin typeface="Arial"/>
                <a:cs typeface="Arial"/>
              </a:rPr>
              <a:t>Reward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instantaneous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benefit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being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taking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specific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137" y="1677161"/>
            <a:ext cx="11089005" cy="70739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000" b="1" spc="-10" dirty="0">
                <a:latin typeface="Arial"/>
                <a:cs typeface="Arial"/>
              </a:rPr>
              <a:t>Value</a:t>
            </a:r>
            <a:r>
              <a:rPr sz="2000" spc="-10" dirty="0">
                <a:latin typeface="Arial"/>
                <a:cs typeface="Arial"/>
              </a:rPr>
              <a:t>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total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rewards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agent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expects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receive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state/action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pair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onwards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into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future.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940" y="2337307"/>
            <a:ext cx="5751195" cy="12604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0"/>
              </a:spcBef>
            </a:pPr>
            <a:r>
              <a:rPr sz="2400" dirty="0">
                <a:latin typeface="Arial"/>
                <a:cs typeface="Arial"/>
              </a:rPr>
              <a:t>There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two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ways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value:</a:t>
            </a:r>
            <a:endParaRPr sz="2400" dirty="0">
              <a:latin typeface="Arial"/>
              <a:cs typeface="Arial"/>
            </a:endParaRPr>
          </a:p>
          <a:p>
            <a:pPr marL="380365" indent="-342265">
              <a:lnSpc>
                <a:spcPct val="100000"/>
              </a:lnSpc>
              <a:spcBef>
                <a:spcPts val="555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80365" algn="l"/>
              </a:tabLst>
            </a:pPr>
            <a:r>
              <a:rPr sz="2400" spc="-10" dirty="0">
                <a:latin typeface="Arial"/>
                <a:cs typeface="Arial"/>
              </a:rPr>
              <a:t>State-</a:t>
            </a:r>
            <a:r>
              <a:rPr sz="2400" dirty="0">
                <a:latin typeface="Arial"/>
                <a:cs typeface="Arial"/>
              </a:rPr>
              <a:t>value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65" dirty="0">
                <a:latin typeface="Cambria Math"/>
                <a:cs typeface="Cambria Math"/>
              </a:rPr>
              <a:t>𝑉</a:t>
            </a:r>
            <a:r>
              <a:rPr sz="2625" spc="97" baseline="28571" dirty="0">
                <a:latin typeface="Cambria Math"/>
                <a:cs typeface="Cambria Math"/>
              </a:rPr>
              <a:t>π</a:t>
            </a:r>
            <a:r>
              <a:rPr sz="2400" spc="65" dirty="0">
                <a:latin typeface="Cambria Math"/>
                <a:cs typeface="Cambria Math"/>
              </a:rPr>
              <a:t>(𝑠)</a:t>
            </a:r>
            <a:endParaRPr sz="2400" dirty="0">
              <a:latin typeface="Cambria Math"/>
              <a:cs typeface="Cambria Math"/>
            </a:endParaRPr>
          </a:p>
          <a:p>
            <a:pPr marL="496570">
              <a:lnSpc>
                <a:spcPct val="100000"/>
              </a:lnSpc>
              <a:spcBef>
                <a:spcPts val="459"/>
              </a:spcBef>
              <a:tabLst>
                <a:tab pos="782955" algn="l"/>
              </a:tabLst>
            </a:pPr>
            <a:r>
              <a:rPr sz="2000" spc="-50" dirty="0">
                <a:solidFill>
                  <a:srgbClr val="0076A8"/>
                </a:solidFill>
                <a:latin typeface="Arial"/>
                <a:cs typeface="Arial"/>
              </a:rPr>
              <a:t>–</a:t>
            </a:r>
            <a:r>
              <a:rPr sz="2000" dirty="0">
                <a:solidFill>
                  <a:srgbClr val="0076A8"/>
                </a:solidFill>
                <a:latin typeface="Arial"/>
                <a:cs typeface="Arial"/>
              </a:rPr>
              <a:t>	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only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observations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3552" y="3887851"/>
            <a:ext cx="16351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355" marR="5080" indent="-41529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Expected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total reward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276" y="3950970"/>
            <a:ext cx="3496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Value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selecting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actions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with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policy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dirty="0">
                <a:latin typeface="Cambria Math"/>
                <a:cs typeface="Cambria Math"/>
              </a:rPr>
              <a:t>𝝅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Arial"/>
                <a:cs typeface="Arial"/>
              </a:rPr>
              <a:t>after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starting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92040" y="4050791"/>
            <a:ext cx="336550" cy="201930"/>
          </a:xfrm>
          <a:custGeom>
            <a:avLst/>
            <a:gdLst/>
            <a:ahLst/>
            <a:cxnLst/>
            <a:rect l="l" t="t" r="r" b="b"/>
            <a:pathLst>
              <a:path w="336550" h="201929">
                <a:moveTo>
                  <a:pt x="267639" y="33141"/>
                </a:moveTo>
                <a:lnTo>
                  <a:pt x="0" y="190626"/>
                </a:lnTo>
                <a:lnTo>
                  <a:pt x="6350" y="201548"/>
                </a:lnTo>
                <a:lnTo>
                  <a:pt x="274127" y="44176"/>
                </a:lnTo>
                <a:lnTo>
                  <a:pt x="267639" y="33141"/>
                </a:lnTo>
                <a:close/>
              </a:path>
              <a:path w="336550" h="201929">
                <a:moveTo>
                  <a:pt x="319259" y="26669"/>
                </a:moveTo>
                <a:lnTo>
                  <a:pt x="278638" y="26669"/>
                </a:lnTo>
                <a:lnTo>
                  <a:pt x="285114" y="37718"/>
                </a:lnTo>
                <a:lnTo>
                  <a:pt x="274127" y="44176"/>
                </a:lnTo>
                <a:lnTo>
                  <a:pt x="290195" y="71500"/>
                </a:lnTo>
                <a:lnTo>
                  <a:pt x="319259" y="26669"/>
                </a:lnTo>
                <a:close/>
              </a:path>
              <a:path w="336550" h="201929">
                <a:moveTo>
                  <a:pt x="278638" y="26669"/>
                </a:moveTo>
                <a:lnTo>
                  <a:pt x="267639" y="33141"/>
                </a:lnTo>
                <a:lnTo>
                  <a:pt x="274127" y="44176"/>
                </a:lnTo>
                <a:lnTo>
                  <a:pt x="285114" y="37718"/>
                </a:lnTo>
                <a:lnTo>
                  <a:pt x="278638" y="26669"/>
                </a:lnTo>
                <a:close/>
              </a:path>
              <a:path w="336550" h="201929">
                <a:moveTo>
                  <a:pt x="336550" y="0"/>
                </a:moveTo>
                <a:lnTo>
                  <a:pt x="251587" y="5841"/>
                </a:lnTo>
                <a:lnTo>
                  <a:pt x="267639" y="33141"/>
                </a:lnTo>
                <a:lnTo>
                  <a:pt x="278638" y="26669"/>
                </a:lnTo>
                <a:lnTo>
                  <a:pt x="319259" y="26669"/>
                </a:lnTo>
                <a:lnTo>
                  <a:pt x="336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5883" y="4024757"/>
            <a:ext cx="1070610" cy="198120"/>
          </a:xfrm>
          <a:custGeom>
            <a:avLst/>
            <a:gdLst/>
            <a:ahLst/>
            <a:cxnLst/>
            <a:rect l="l" t="t" r="r" b="b"/>
            <a:pathLst>
              <a:path w="1070609" h="198120">
                <a:moveTo>
                  <a:pt x="76281" y="31399"/>
                </a:moveTo>
                <a:lnTo>
                  <a:pt x="74329" y="43984"/>
                </a:lnTo>
                <a:lnTo>
                  <a:pt x="1068705" y="197612"/>
                </a:lnTo>
                <a:lnTo>
                  <a:pt x="1070610" y="185039"/>
                </a:lnTo>
                <a:lnTo>
                  <a:pt x="76281" y="31399"/>
                </a:lnTo>
                <a:close/>
              </a:path>
              <a:path w="1070609" h="198120">
                <a:moveTo>
                  <a:pt x="81152" y="0"/>
                </a:moveTo>
                <a:lnTo>
                  <a:pt x="0" y="26035"/>
                </a:lnTo>
                <a:lnTo>
                  <a:pt x="69469" y="75311"/>
                </a:lnTo>
                <a:lnTo>
                  <a:pt x="74329" y="43984"/>
                </a:lnTo>
                <a:lnTo>
                  <a:pt x="61722" y="42037"/>
                </a:lnTo>
                <a:lnTo>
                  <a:pt x="63754" y="29464"/>
                </a:lnTo>
                <a:lnTo>
                  <a:pt x="76581" y="29464"/>
                </a:lnTo>
                <a:lnTo>
                  <a:pt x="81152" y="0"/>
                </a:lnTo>
                <a:close/>
              </a:path>
              <a:path w="1070609" h="198120">
                <a:moveTo>
                  <a:pt x="63754" y="29464"/>
                </a:moveTo>
                <a:lnTo>
                  <a:pt x="61722" y="42037"/>
                </a:lnTo>
                <a:lnTo>
                  <a:pt x="74329" y="43984"/>
                </a:lnTo>
                <a:lnTo>
                  <a:pt x="76281" y="31399"/>
                </a:lnTo>
                <a:lnTo>
                  <a:pt x="63754" y="29464"/>
                </a:lnTo>
                <a:close/>
              </a:path>
              <a:path w="1070609" h="198120">
                <a:moveTo>
                  <a:pt x="76581" y="29464"/>
                </a:moveTo>
                <a:lnTo>
                  <a:pt x="63754" y="29464"/>
                </a:lnTo>
                <a:lnTo>
                  <a:pt x="76281" y="31399"/>
                </a:lnTo>
                <a:lnTo>
                  <a:pt x="76581" y="29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52721" y="3741546"/>
            <a:ext cx="430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42" baseline="-20833" dirty="0">
                <a:latin typeface="Cambria Math"/>
                <a:cs typeface="Cambria Math"/>
              </a:rPr>
              <a:t>𝑉</a:t>
            </a:r>
            <a:r>
              <a:rPr sz="1750" spc="95" dirty="0">
                <a:latin typeface="Cambria Math"/>
                <a:cs typeface="Cambria Math"/>
              </a:rPr>
              <a:t>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0490" y="3942207"/>
            <a:ext cx="346075" cy="282575"/>
          </a:xfrm>
          <a:custGeom>
            <a:avLst/>
            <a:gdLst/>
            <a:ahLst/>
            <a:cxnLst/>
            <a:rect l="l" t="t" r="r" b="b"/>
            <a:pathLst>
              <a:path w="346075" h="282575">
                <a:moveTo>
                  <a:pt x="255650" y="0"/>
                </a:moveTo>
                <a:lnTo>
                  <a:pt x="251587" y="11557"/>
                </a:lnTo>
                <a:lnTo>
                  <a:pt x="267968" y="18631"/>
                </a:lnTo>
                <a:lnTo>
                  <a:pt x="282051" y="28432"/>
                </a:lnTo>
                <a:lnTo>
                  <a:pt x="310590" y="73925"/>
                </a:lnTo>
                <a:lnTo>
                  <a:pt x="318885" y="115732"/>
                </a:lnTo>
                <a:lnTo>
                  <a:pt x="319913" y="139827"/>
                </a:lnTo>
                <a:lnTo>
                  <a:pt x="318865" y="164707"/>
                </a:lnTo>
                <a:lnTo>
                  <a:pt x="310483" y="207656"/>
                </a:lnTo>
                <a:lnTo>
                  <a:pt x="282051" y="253857"/>
                </a:lnTo>
                <a:lnTo>
                  <a:pt x="252095" y="270891"/>
                </a:lnTo>
                <a:lnTo>
                  <a:pt x="255650" y="282321"/>
                </a:lnTo>
                <a:lnTo>
                  <a:pt x="294147" y="264302"/>
                </a:lnTo>
                <a:lnTo>
                  <a:pt x="322452" y="233045"/>
                </a:lnTo>
                <a:lnTo>
                  <a:pt x="339883" y="191135"/>
                </a:lnTo>
                <a:lnTo>
                  <a:pt x="345694" y="141224"/>
                </a:lnTo>
                <a:lnTo>
                  <a:pt x="344241" y="115359"/>
                </a:lnTo>
                <a:lnTo>
                  <a:pt x="332620" y="69536"/>
                </a:lnTo>
                <a:lnTo>
                  <a:pt x="309497" y="32146"/>
                </a:lnTo>
                <a:lnTo>
                  <a:pt x="276107" y="7381"/>
                </a:lnTo>
                <a:lnTo>
                  <a:pt x="255650" y="0"/>
                </a:lnTo>
                <a:close/>
              </a:path>
              <a:path w="346075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56"/>
                </a:lnTo>
                <a:lnTo>
                  <a:pt x="26826" y="164707"/>
                </a:lnTo>
                <a:lnTo>
                  <a:pt x="25781" y="139827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32"/>
                </a:lnTo>
                <a:lnTo>
                  <a:pt x="93980" y="11557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52592" y="3708401"/>
            <a:ext cx="295656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5"/>
              </a:spcBef>
              <a:tabLst>
                <a:tab pos="395605" algn="l"/>
              </a:tabLst>
            </a:pPr>
            <a:r>
              <a:rPr sz="2400" spc="-50" dirty="0">
                <a:latin typeface="Cambria Math"/>
                <a:cs typeface="Cambria Math"/>
              </a:rPr>
              <a:t>𝑠</a:t>
            </a:r>
            <a:r>
              <a:rPr sz="2400" dirty="0">
                <a:latin typeface="Cambria Math"/>
                <a:cs typeface="Cambria Math"/>
              </a:rPr>
              <a:t>	=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635" dirty="0">
                <a:latin typeface="Cambria Math"/>
                <a:cs typeface="Cambria Math"/>
              </a:rPr>
              <a:t>𝐸</a:t>
            </a:r>
            <a:r>
              <a:rPr sz="2625" spc="952" baseline="-15873" dirty="0">
                <a:latin typeface="Cambria Math"/>
                <a:cs typeface="Cambria Math"/>
              </a:rPr>
              <a:t>𝜋</a:t>
            </a:r>
            <a:r>
              <a:rPr sz="2400" spc="635" dirty="0">
                <a:latin typeface="Cambria Math"/>
                <a:cs typeface="Cambria Math"/>
              </a:rPr>
              <a:t>[</a:t>
            </a:r>
            <a:r>
              <a:rPr lang="el-GR" sz="2400" spc="635" dirty="0">
                <a:latin typeface="Cambria Math"/>
                <a:cs typeface="Cambria Math"/>
              </a:rPr>
              <a:t>Σ</a:t>
            </a:r>
            <a:r>
              <a:rPr sz="2400" spc="-10" dirty="0">
                <a:latin typeface="Cambria Math"/>
                <a:cs typeface="Cambria Math"/>
              </a:rPr>
              <a:t>𝑟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625" spc="16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|𝑆</a:t>
            </a:r>
            <a:r>
              <a:rPr sz="2625" baseline="-15873" dirty="0">
                <a:latin typeface="Cambria Math"/>
                <a:cs typeface="Cambria Math"/>
              </a:rPr>
              <a:t>0</a:t>
            </a:r>
            <a:r>
              <a:rPr sz="2625" spc="434" baseline="-15873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r>
              <a:rPr sz="2400" spc="600" dirty="0">
                <a:latin typeface="Cambria Math"/>
                <a:cs typeface="Cambria Math"/>
              </a:rPr>
              <a:t> </a:t>
            </a:r>
            <a:r>
              <a:rPr sz="2400" spc="-440" dirty="0">
                <a:latin typeface="Cambria Math"/>
                <a:cs typeface="Cambria Math"/>
              </a:rPr>
              <a:t>𝑠]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32885" y="5773623"/>
            <a:ext cx="438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82" baseline="-20833" dirty="0">
                <a:latin typeface="Cambria Math"/>
                <a:cs typeface="Cambria Math"/>
              </a:rPr>
              <a:t>𝑄</a:t>
            </a:r>
            <a:r>
              <a:rPr sz="1750" spc="55" dirty="0">
                <a:latin typeface="Cambria Math"/>
                <a:cs typeface="Cambria Math"/>
              </a:rPr>
              <a:t>𝜋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77004" y="5973902"/>
            <a:ext cx="636905" cy="282575"/>
          </a:xfrm>
          <a:custGeom>
            <a:avLst/>
            <a:gdLst/>
            <a:ahLst/>
            <a:cxnLst/>
            <a:rect l="l" t="t" r="r" b="b"/>
            <a:pathLst>
              <a:path w="636904" h="282575">
                <a:moveTo>
                  <a:pt x="546735" y="0"/>
                </a:moveTo>
                <a:lnTo>
                  <a:pt x="542798" y="11468"/>
                </a:lnTo>
                <a:lnTo>
                  <a:pt x="559105" y="18556"/>
                </a:lnTo>
                <a:lnTo>
                  <a:pt x="573151" y="28373"/>
                </a:lnTo>
                <a:lnTo>
                  <a:pt x="601674" y="73881"/>
                </a:lnTo>
                <a:lnTo>
                  <a:pt x="609969" y="115667"/>
                </a:lnTo>
                <a:lnTo>
                  <a:pt x="610997" y="139750"/>
                </a:lnTo>
                <a:lnTo>
                  <a:pt x="609951" y="164656"/>
                </a:lnTo>
                <a:lnTo>
                  <a:pt x="601620" y="207594"/>
                </a:lnTo>
                <a:lnTo>
                  <a:pt x="573198" y="253830"/>
                </a:lnTo>
                <a:lnTo>
                  <a:pt x="543179" y="270878"/>
                </a:lnTo>
                <a:lnTo>
                  <a:pt x="546735" y="282333"/>
                </a:lnTo>
                <a:lnTo>
                  <a:pt x="585231" y="264264"/>
                </a:lnTo>
                <a:lnTo>
                  <a:pt x="613537" y="232994"/>
                </a:lnTo>
                <a:lnTo>
                  <a:pt x="630967" y="191120"/>
                </a:lnTo>
                <a:lnTo>
                  <a:pt x="636778" y="141236"/>
                </a:lnTo>
                <a:lnTo>
                  <a:pt x="635325" y="115357"/>
                </a:lnTo>
                <a:lnTo>
                  <a:pt x="623704" y="69484"/>
                </a:lnTo>
                <a:lnTo>
                  <a:pt x="600581" y="32139"/>
                </a:lnTo>
                <a:lnTo>
                  <a:pt x="567191" y="7393"/>
                </a:lnTo>
                <a:lnTo>
                  <a:pt x="546735" y="0"/>
                </a:lnTo>
                <a:close/>
              </a:path>
              <a:path w="636904" h="282575">
                <a:moveTo>
                  <a:pt x="90043" y="0"/>
                </a:moveTo>
                <a:lnTo>
                  <a:pt x="51641" y="18107"/>
                </a:lnTo>
                <a:lnTo>
                  <a:pt x="23241" y="49491"/>
                </a:lnTo>
                <a:lnTo>
                  <a:pt x="5810" y="91440"/>
                </a:lnTo>
                <a:lnTo>
                  <a:pt x="0" y="141236"/>
                </a:lnTo>
                <a:lnTo>
                  <a:pt x="1452" y="167180"/>
                </a:lnTo>
                <a:lnTo>
                  <a:pt x="13073" y="213058"/>
                </a:lnTo>
                <a:lnTo>
                  <a:pt x="36125" y="250279"/>
                </a:lnTo>
                <a:lnTo>
                  <a:pt x="69514" y="274949"/>
                </a:lnTo>
                <a:lnTo>
                  <a:pt x="90043" y="282333"/>
                </a:lnTo>
                <a:lnTo>
                  <a:pt x="93599" y="270878"/>
                </a:lnTo>
                <a:lnTo>
                  <a:pt x="77531" y="263749"/>
                </a:lnTo>
                <a:lnTo>
                  <a:pt x="63642" y="253830"/>
                </a:lnTo>
                <a:lnTo>
                  <a:pt x="35210" y="207594"/>
                </a:lnTo>
                <a:lnTo>
                  <a:pt x="26828" y="164656"/>
                </a:lnTo>
                <a:lnTo>
                  <a:pt x="25781" y="139750"/>
                </a:lnTo>
                <a:lnTo>
                  <a:pt x="26828" y="115667"/>
                </a:lnTo>
                <a:lnTo>
                  <a:pt x="35210" y="73881"/>
                </a:lnTo>
                <a:lnTo>
                  <a:pt x="63754" y="28373"/>
                </a:lnTo>
                <a:lnTo>
                  <a:pt x="94107" y="11468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64634" y="5884875"/>
            <a:ext cx="455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𝑠,</a:t>
            </a:r>
            <a:r>
              <a:rPr sz="2400" spc="-95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88459" y="5741439"/>
            <a:ext cx="3606165" cy="527067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spc="635" dirty="0">
                <a:latin typeface="Cambria Math"/>
                <a:cs typeface="Cambria Math"/>
              </a:rPr>
              <a:t>𝐸</a:t>
            </a:r>
            <a:r>
              <a:rPr sz="2625" spc="952" baseline="-15873" dirty="0">
                <a:latin typeface="Cambria Math"/>
                <a:cs typeface="Cambria Math"/>
              </a:rPr>
              <a:t>𝜋</a:t>
            </a:r>
            <a:r>
              <a:rPr sz="2400" spc="635" dirty="0">
                <a:latin typeface="Cambria Math"/>
                <a:cs typeface="Cambria Math"/>
              </a:rPr>
              <a:t>[</a:t>
            </a:r>
            <a:r>
              <a:rPr lang="el-GR" sz="2400" spc="635" dirty="0">
                <a:latin typeface="Cambria Math"/>
                <a:cs typeface="Cambria Math"/>
              </a:rPr>
              <a:t>Σ</a:t>
            </a:r>
            <a:r>
              <a:rPr sz="2400" spc="-10" dirty="0">
                <a:latin typeface="Cambria Math"/>
                <a:cs typeface="Cambria Math"/>
              </a:rPr>
              <a:t>𝑟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625" spc="217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|𝑆</a:t>
            </a:r>
            <a:r>
              <a:rPr sz="2625" baseline="-15873" dirty="0">
                <a:latin typeface="Cambria Math"/>
                <a:cs typeface="Cambria Math"/>
              </a:rPr>
              <a:t>0</a:t>
            </a:r>
            <a:r>
              <a:rPr sz="2625" spc="52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9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𝑠,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𝐴</a:t>
            </a:r>
            <a:r>
              <a:rPr sz="2625" baseline="-15873" dirty="0">
                <a:latin typeface="Cambria Math"/>
                <a:cs typeface="Cambria Math"/>
              </a:rPr>
              <a:t>0</a:t>
            </a:r>
            <a:r>
              <a:rPr sz="2625" spc="502" baseline="-15873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r>
              <a:rPr sz="2400" spc="600" dirty="0">
                <a:latin typeface="Cambria Math"/>
                <a:cs typeface="Cambria Math"/>
              </a:rPr>
              <a:t> </a:t>
            </a:r>
            <a:r>
              <a:rPr sz="2400" spc="-470" dirty="0">
                <a:latin typeface="Cambria Math"/>
                <a:cs typeface="Cambria Math"/>
              </a:rPr>
              <a:t>𝑎]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500" y="4674123"/>
            <a:ext cx="7288530" cy="143002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852805" indent="-342265">
              <a:lnSpc>
                <a:spcPct val="100000"/>
              </a:lnSpc>
              <a:spcBef>
                <a:spcPts val="61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852805" algn="l"/>
              </a:tabLst>
            </a:pPr>
            <a:r>
              <a:rPr sz="2400" spc="-15" dirty="0">
                <a:latin typeface="Arial"/>
                <a:cs typeface="Arial"/>
              </a:rPr>
              <a:t>Action-</a:t>
            </a:r>
            <a:r>
              <a:rPr sz="2400" dirty="0">
                <a:latin typeface="Arial"/>
                <a:cs typeface="Arial"/>
              </a:rPr>
              <a:t>value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60" dirty="0">
                <a:latin typeface="Cambria Math"/>
                <a:cs typeface="Cambria Math"/>
              </a:rPr>
              <a:t>𝑄</a:t>
            </a:r>
            <a:r>
              <a:rPr sz="2625" spc="89" baseline="28571" dirty="0">
                <a:latin typeface="Cambria Math"/>
                <a:cs typeface="Cambria Math"/>
              </a:rPr>
              <a:t>π</a:t>
            </a:r>
            <a:r>
              <a:rPr sz="2400" spc="60" dirty="0">
                <a:latin typeface="Cambria Math"/>
                <a:cs typeface="Cambria Math"/>
              </a:rPr>
              <a:t>(𝑠,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𝑎)</a:t>
            </a:r>
            <a:endParaRPr sz="2400" dirty="0">
              <a:latin typeface="Cambria Math"/>
              <a:cs typeface="Cambria Math"/>
            </a:endParaRPr>
          </a:p>
          <a:p>
            <a:pPr marL="969010">
              <a:lnSpc>
                <a:spcPct val="100000"/>
              </a:lnSpc>
              <a:spcBef>
                <a:spcPts val="439"/>
              </a:spcBef>
              <a:tabLst>
                <a:tab pos="1255395" algn="l"/>
              </a:tabLst>
            </a:pPr>
            <a:r>
              <a:rPr sz="2000" spc="-50" dirty="0">
                <a:solidFill>
                  <a:srgbClr val="0076A8"/>
                </a:solidFill>
                <a:latin typeface="Arial"/>
                <a:cs typeface="Arial"/>
              </a:rPr>
              <a:t>–</a:t>
            </a:r>
            <a:r>
              <a:rPr sz="2000" dirty="0">
                <a:solidFill>
                  <a:srgbClr val="0076A8"/>
                </a:solidFill>
                <a:latin typeface="Arial"/>
                <a:cs typeface="Arial"/>
              </a:rPr>
              <a:t>	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both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observations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actions</a:t>
            </a:r>
            <a:endParaRPr lang="en-US" sz="2000" dirty="0">
              <a:latin typeface="Arial"/>
              <a:cs typeface="Arial"/>
            </a:endParaRPr>
          </a:p>
          <a:p>
            <a:pPr marR="1720214" algn="r">
              <a:lnSpc>
                <a:spcPct val="100000"/>
              </a:lnSpc>
              <a:spcBef>
                <a:spcPts val="375"/>
              </a:spcBef>
            </a:pPr>
            <a:endParaRPr lang="en-US" sz="175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90"/>
              </a:spcBef>
            </a:pPr>
            <a:r>
              <a:rPr sz="1800" spc="-10" dirty="0">
                <a:latin typeface="Arial"/>
                <a:cs typeface="Arial"/>
              </a:rPr>
              <a:t>Value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selecting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action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23552" y="6017767"/>
            <a:ext cx="16351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355" marR="5080" indent="-41529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Expected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total reward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1515" y="6078118"/>
            <a:ext cx="2598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𝒂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b="1" dirty="0">
                <a:latin typeface="Arial"/>
                <a:cs typeface="Arial"/>
              </a:rPr>
              <a:t>at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state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dirty="0">
                <a:latin typeface="Cambria Math"/>
                <a:cs typeface="Cambria Math"/>
              </a:rPr>
              <a:t>𝒔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Arial"/>
                <a:cs typeface="Arial"/>
              </a:rPr>
              <a:t>and </a:t>
            </a:r>
            <a:r>
              <a:rPr sz="1800" spc="-10" dirty="0">
                <a:latin typeface="Arial"/>
                <a:cs typeface="Arial"/>
              </a:rPr>
              <a:t>following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policy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Cambria Math"/>
                <a:cs typeface="Cambria Math"/>
              </a:rPr>
              <a:t>𝝅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b="1" spc="-10" dirty="0">
                <a:latin typeface="Arial"/>
                <a:cs typeface="Arial"/>
              </a:rPr>
              <a:t>thereafter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21040" y="6065570"/>
            <a:ext cx="966469" cy="286385"/>
          </a:xfrm>
          <a:custGeom>
            <a:avLst/>
            <a:gdLst/>
            <a:ahLst/>
            <a:cxnLst/>
            <a:rect l="l" t="t" r="r" b="b"/>
            <a:pathLst>
              <a:path w="966470" h="286385">
                <a:moveTo>
                  <a:pt x="75207" y="30623"/>
                </a:moveTo>
                <a:lnTo>
                  <a:pt x="71857" y="42899"/>
                </a:lnTo>
                <a:lnTo>
                  <a:pt x="963040" y="285877"/>
                </a:lnTo>
                <a:lnTo>
                  <a:pt x="966342" y="273621"/>
                </a:lnTo>
                <a:lnTo>
                  <a:pt x="75207" y="30623"/>
                </a:lnTo>
                <a:close/>
              </a:path>
              <a:path w="966470" h="286385">
                <a:moveTo>
                  <a:pt x="83565" y="0"/>
                </a:moveTo>
                <a:lnTo>
                  <a:pt x="0" y="16713"/>
                </a:lnTo>
                <a:lnTo>
                  <a:pt x="63500" y="73520"/>
                </a:lnTo>
                <a:lnTo>
                  <a:pt x="71857" y="42899"/>
                </a:lnTo>
                <a:lnTo>
                  <a:pt x="59562" y="39547"/>
                </a:lnTo>
                <a:lnTo>
                  <a:pt x="62991" y="27292"/>
                </a:lnTo>
                <a:lnTo>
                  <a:pt x="76117" y="27292"/>
                </a:lnTo>
                <a:lnTo>
                  <a:pt x="83565" y="0"/>
                </a:lnTo>
                <a:close/>
              </a:path>
              <a:path w="966470" h="286385">
                <a:moveTo>
                  <a:pt x="62991" y="27292"/>
                </a:moveTo>
                <a:lnTo>
                  <a:pt x="59562" y="39547"/>
                </a:lnTo>
                <a:lnTo>
                  <a:pt x="71857" y="42899"/>
                </a:lnTo>
                <a:lnTo>
                  <a:pt x="75207" y="30623"/>
                </a:lnTo>
                <a:lnTo>
                  <a:pt x="62991" y="27292"/>
                </a:lnTo>
                <a:close/>
              </a:path>
              <a:path w="966470" h="286385">
                <a:moveTo>
                  <a:pt x="76117" y="27292"/>
                </a:moveTo>
                <a:lnTo>
                  <a:pt x="62991" y="27292"/>
                </a:lnTo>
                <a:lnTo>
                  <a:pt x="75207" y="30623"/>
                </a:lnTo>
                <a:lnTo>
                  <a:pt x="76117" y="27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16808" y="6064961"/>
            <a:ext cx="588645" cy="179070"/>
          </a:xfrm>
          <a:custGeom>
            <a:avLst/>
            <a:gdLst/>
            <a:ahLst/>
            <a:cxnLst/>
            <a:rect l="l" t="t" r="r" b="b"/>
            <a:pathLst>
              <a:path w="588645" h="179070">
                <a:moveTo>
                  <a:pt x="512849" y="30700"/>
                </a:moveTo>
                <a:lnTo>
                  <a:pt x="0" y="166497"/>
                </a:lnTo>
                <a:lnTo>
                  <a:pt x="3302" y="178765"/>
                </a:lnTo>
                <a:lnTo>
                  <a:pt x="516101" y="42948"/>
                </a:lnTo>
                <a:lnTo>
                  <a:pt x="512849" y="30700"/>
                </a:lnTo>
                <a:close/>
              </a:path>
              <a:path w="588645" h="179070">
                <a:moveTo>
                  <a:pt x="576659" y="27444"/>
                </a:moveTo>
                <a:lnTo>
                  <a:pt x="525144" y="27444"/>
                </a:lnTo>
                <a:lnTo>
                  <a:pt x="528319" y="39712"/>
                </a:lnTo>
                <a:lnTo>
                  <a:pt x="516101" y="42948"/>
                </a:lnTo>
                <a:lnTo>
                  <a:pt x="524256" y="73660"/>
                </a:lnTo>
                <a:lnTo>
                  <a:pt x="576659" y="27444"/>
                </a:lnTo>
                <a:close/>
              </a:path>
              <a:path w="588645" h="179070">
                <a:moveTo>
                  <a:pt x="525144" y="27444"/>
                </a:moveTo>
                <a:lnTo>
                  <a:pt x="512849" y="30700"/>
                </a:lnTo>
                <a:lnTo>
                  <a:pt x="516101" y="42948"/>
                </a:lnTo>
                <a:lnTo>
                  <a:pt x="528319" y="39712"/>
                </a:lnTo>
                <a:lnTo>
                  <a:pt x="525144" y="27444"/>
                </a:lnTo>
                <a:close/>
              </a:path>
              <a:path w="588645" h="179070">
                <a:moveTo>
                  <a:pt x="504698" y="0"/>
                </a:moveTo>
                <a:lnTo>
                  <a:pt x="512849" y="30700"/>
                </a:lnTo>
                <a:lnTo>
                  <a:pt x="525144" y="27444"/>
                </a:lnTo>
                <a:lnTo>
                  <a:pt x="576659" y="27444"/>
                </a:lnTo>
                <a:lnTo>
                  <a:pt x="588137" y="17322"/>
                </a:lnTo>
                <a:lnTo>
                  <a:pt x="5046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D1A4A1-AEAF-8D4B-5A5D-0BD78F12DE06}"/>
                  </a:ext>
                </a:extLst>
              </p:cNvPr>
              <p:cNvSpPr txBox="1"/>
              <p:nvPr/>
            </p:nvSpPr>
            <p:spPr>
              <a:xfrm>
                <a:off x="6392126" y="4171181"/>
                <a:ext cx="587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𝑖</m:t>
                      </m:r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=1</m:t>
                      </m:r>
                    </m:oMath>
                  </m:oMathPara>
                </a14:m>
                <a:endParaRPr lang="en-US" sz="1200" dirty="0">
                  <a:latin typeface="Cambria Math"/>
                  <a:cs typeface="Cambria Math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D1A4A1-AEAF-8D4B-5A5D-0BD78F12D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126" y="4171181"/>
                <a:ext cx="58782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6F1EEF-E87E-0A9C-CE2D-874F33122791}"/>
                  </a:ext>
                </a:extLst>
              </p:cNvPr>
              <p:cNvSpPr txBox="1"/>
              <p:nvPr/>
            </p:nvSpPr>
            <p:spPr>
              <a:xfrm>
                <a:off x="6400652" y="3682866"/>
                <a:ext cx="587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𝑇</m:t>
                      </m:r>
                    </m:oMath>
                  </m:oMathPara>
                </a14:m>
                <a:endParaRPr lang="en-US" sz="1200" dirty="0">
                  <a:latin typeface="Cambria Math"/>
                  <a:cs typeface="Cambria Math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6F1EEF-E87E-0A9C-CE2D-874F33122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652" y="3682866"/>
                <a:ext cx="5878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13A575-5264-7529-98FC-B42A4B4A5F9D}"/>
                  </a:ext>
                </a:extLst>
              </p:cNvPr>
              <p:cNvSpPr txBox="1"/>
              <p:nvPr/>
            </p:nvSpPr>
            <p:spPr>
              <a:xfrm>
                <a:off x="5501170" y="6164783"/>
                <a:ext cx="587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𝑖</m:t>
                      </m:r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=1</m:t>
                      </m:r>
                    </m:oMath>
                  </m:oMathPara>
                </a14:m>
                <a:endParaRPr lang="en-US" sz="1200" dirty="0">
                  <a:latin typeface="Cambria Math"/>
                  <a:cs typeface="Cambria Math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13A575-5264-7529-98FC-B42A4B4A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170" y="6164783"/>
                <a:ext cx="58782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8CB126-0CC1-FE0C-9933-919BA8E93A5E}"/>
                  </a:ext>
                </a:extLst>
              </p:cNvPr>
              <p:cNvSpPr txBox="1"/>
              <p:nvPr/>
            </p:nvSpPr>
            <p:spPr>
              <a:xfrm>
                <a:off x="5509696" y="5676468"/>
                <a:ext cx="587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𝑇</m:t>
                      </m:r>
                    </m:oMath>
                  </m:oMathPara>
                </a14:m>
                <a:endParaRPr lang="en-US" sz="1200" dirty="0">
                  <a:latin typeface="Cambria Math"/>
                  <a:cs typeface="Cambria Math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8CB126-0CC1-FE0C-9933-919BA8E93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696" y="5676468"/>
                <a:ext cx="5878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/>
      <p:bldP spid="11" grpId="0" animBg="1"/>
      <p:bldP spid="13" grpId="0"/>
      <p:bldP spid="14" grpId="0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4" grpId="0"/>
      <p:bldP spid="25" grpId="0"/>
      <p:bldP spid="26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328" y="79716"/>
            <a:ext cx="1214365" cy="24438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253" y="176784"/>
            <a:ext cx="10299065" cy="212090"/>
          </a:xfrm>
          <a:custGeom>
            <a:avLst/>
            <a:gdLst/>
            <a:ahLst/>
            <a:cxnLst/>
            <a:rect l="l" t="t" r="r" b="b"/>
            <a:pathLst>
              <a:path w="10299065" h="212090">
                <a:moveTo>
                  <a:pt x="10298760" y="0"/>
                </a:moveTo>
                <a:lnTo>
                  <a:pt x="0" y="0"/>
                </a:lnTo>
                <a:lnTo>
                  <a:pt x="0" y="211582"/>
                </a:lnTo>
                <a:lnTo>
                  <a:pt x="1346" y="211582"/>
                </a:lnTo>
              </a:path>
            </a:pathLst>
          </a:custGeom>
          <a:ln w="12700">
            <a:solidFill>
              <a:srgbClr val="0076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0053" y="5821502"/>
            <a:ext cx="636905" cy="282575"/>
          </a:xfrm>
          <a:custGeom>
            <a:avLst/>
            <a:gdLst/>
            <a:ahLst/>
            <a:cxnLst/>
            <a:rect l="l" t="t" r="r" b="b"/>
            <a:pathLst>
              <a:path w="636904" h="282575">
                <a:moveTo>
                  <a:pt x="546735" y="0"/>
                </a:moveTo>
                <a:lnTo>
                  <a:pt x="542798" y="11468"/>
                </a:lnTo>
                <a:lnTo>
                  <a:pt x="559105" y="18556"/>
                </a:lnTo>
                <a:lnTo>
                  <a:pt x="573151" y="28373"/>
                </a:lnTo>
                <a:lnTo>
                  <a:pt x="601674" y="73881"/>
                </a:lnTo>
                <a:lnTo>
                  <a:pt x="609969" y="115667"/>
                </a:lnTo>
                <a:lnTo>
                  <a:pt x="610997" y="139750"/>
                </a:lnTo>
                <a:lnTo>
                  <a:pt x="609951" y="164656"/>
                </a:lnTo>
                <a:lnTo>
                  <a:pt x="601620" y="207594"/>
                </a:lnTo>
                <a:lnTo>
                  <a:pt x="573198" y="253830"/>
                </a:lnTo>
                <a:lnTo>
                  <a:pt x="543179" y="270878"/>
                </a:lnTo>
                <a:lnTo>
                  <a:pt x="546735" y="282333"/>
                </a:lnTo>
                <a:lnTo>
                  <a:pt x="585231" y="264264"/>
                </a:lnTo>
                <a:lnTo>
                  <a:pt x="613537" y="232994"/>
                </a:lnTo>
                <a:lnTo>
                  <a:pt x="630967" y="191120"/>
                </a:lnTo>
                <a:lnTo>
                  <a:pt x="636777" y="141236"/>
                </a:lnTo>
                <a:lnTo>
                  <a:pt x="635325" y="115357"/>
                </a:lnTo>
                <a:lnTo>
                  <a:pt x="623704" y="69484"/>
                </a:lnTo>
                <a:lnTo>
                  <a:pt x="600581" y="32139"/>
                </a:lnTo>
                <a:lnTo>
                  <a:pt x="567191" y="7393"/>
                </a:lnTo>
                <a:lnTo>
                  <a:pt x="546735" y="0"/>
                </a:lnTo>
                <a:close/>
              </a:path>
              <a:path w="636904" h="282575">
                <a:moveTo>
                  <a:pt x="90043" y="0"/>
                </a:moveTo>
                <a:lnTo>
                  <a:pt x="51641" y="18107"/>
                </a:lnTo>
                <a:lnTo>
                  <a:pt x="23241" y="49491"/>
                </a:lnTo>
                <a:lnTo>
                  <a:pt x="5810" y="91440"/>
                </a:lnTo>
                <a:lnTo>
                  <a:pt x="0" y="141236"/>
                </a:lnTo>
                <a:lnTo>
                  <a:pt x="1452" y="167180"/>
                </a:lnTo>
                <a:lnTo>
                  <a:pt x="13073" y="213058"/>
                </a:lnTo>
                <a:lnTo>
                  <a:pt x="36125" y="250279"/>
                </a:lnTo>
                <a:lnTo>
                  <a:pt x="69514" y="274949"/>
                </a:lnTo>
                <a:lnTo>
                  <a:pt x="90043" y="282333"/>
                </a:lnTo>
                <a:lnTo>
                  <a:pt x="93599" y="270878"/>
                </a:lnTo>
                <a:lnTo>
                  <a:pt x="77531" y="263749"/>
                </a:lnTo>
                <a:lnTo>
                  <a:pt x="63642" y="253830"/>
                </a:lnTo>
                <a:lnTo>
                  <a:pt x="35210" y="207594"/>
                </a:lnTo>
                <a:lnTo>
                  <a:pt x="26828" y="164656"/>
                </a:lnTo>
                <a:lnTo>
                  <a:pt x="25781" y="139750"/>
                </a:lnTo>
                <a:lnTo>
                  <a:pt x="26828" y="115667"/>
                </a:lnTo>
                <a:lnTo>
                  <a:pt x="35210" y="73881"/>
                </a:lnTo>
                <a:lnTo>
                  <a:pt x="63754" y="28373"/>
                </a:lnTo>
                <a:lnTo>
                  <a:pt x="94107" y="11468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7683" y="5732475"/>
            <a:ext cx="455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𝑠,</a:t>
            </a:r>
            <a:r>
              <a:rPr sz="2400" spc="-95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1507" y="5588425"/>
            <a:ext cx="41732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5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spc="635" dirty="0">
                <a:latin typeface="Cambria Math"/>
                <a:cs typeface="Cambria Math"/>
              </a:rPr>
              <a:t>𝐸</a:t>
            </a:r>
            <a:r>
              <a:rPr sz="2625" spc="952" baseline="-15873" dirty="0">
                <a:latin typeface="Cambria Math"/>
                <a:cs typeface="Cambria Math"/>
              </a:rPr>
              <a:t>𝜋</a:t>
            </a:r>
            <a:r>
              <a:rPr sz="2400" spc="635" dirty="0">
                <a:latin typeface="Cambria Math"/>
                <a:cs typeface="Cambria Math"/>
              </a:rPr>
              <a:t>[</a:t>
            </a:r>
            <a:r>
              <a:rPr lang="el-GR" sz="2400" spc="635" dirty="0">
                <a:latin typeface="Cambria Math"/>
                <a:cs typeface="Cambria Math"/>
              </a:rPr>
              <a:t>Σ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𝛾</a:t>
            </a:r>
            <a:r>
              <a:rPr sz="2625" baseline="28571" dirty="0">
                <a:solidFill>
                  <a:srgbClr val="FF0000"/>
                </a:solidFill>
                <a:latin typeface="Cambria Math"/>
                <a:cs typeface="Cambria Math"/>
              </a:rPr>
              <a:t>𝑖−1</a:t>
            </a:r>
            <a:r>
              <a:rPr sz="2400" dirty="0">
                <a:latin typeface="Cambria Math"/>
                <a:cs typeface="Cambria Math"/>
              </a:rPr>
              <a:t>𝑟</a:t>
            </a:r>
            <a:r>
              <a:rPr sz="2625" baseline="-15873" dirty="0">
                <a:latin typeface="Cambria Math"/>
                <a:cs typeface="Cambria Math"/>
              </a:rPr>
              <a:t>𝑖</a:t>
            </a:r>
            <a:r>
              <a:rPr sz="2625" spc="270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|𝑆</a:t>
            </a:r>
            <a:r>
              <a:rPr sz="2625" baseline="-15873" dirty="0">
                <a:latin typeface="Cambria Math"/>
                <a:cs typeface="Cambria Math"/>
              </a:rPr>
              <a:t>0</a:t>
            </a:r>
            <a:r>
              <a:rPr sz="2625" spc="607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𝑠,</a:t>
            </a:r>
            <a:r>
              <a:rPr sz="2400" spc="-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𝐴</a:t>
            </a:r>
            <a:r>
              <a:rPr sz="2625" baseline="-15873" dirty="0">
                <a:latin typeface="Cambria Math"/>
                <a:cs typeface="Cambria Math"/>
              </a:rPr>
              <a:t>0</a:t>
            </a:r>
            <a:r>
              <a:rPr sz="2625" spc="585" baseline="-15873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r>
              <a:rPr sz="2400" spc="600" dirty="0">
                <a:latin typeface="Cambria Math"/>
                <a:cs typeface="Cambria Math"/>
              </a:rPr>
              <a:t> </a:t>
            </a:r>
            <a:r>
              <a:rPr sz="2400" spc="-465" dirty="0">
                <a:latin typeface="Cambria Math"/>
                <a:cs typeface="Cambria Math"/>
              </a:rPr>
              <a:t>𝑎]</a:t>
            </a:r>
            <a:endParaRPr lang="en-US" sz="24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940" y="4603457"/>
            <a:ext cx="6815455" cy="10496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62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80365" algn="l"/>
              </a:tabLst>
            </a:pPr>
            <a:r>
              <a:rPr sz="2400" spc="-20" dirty="0">
                <a:latin typeface="Arial"/>
                <a:cs typeface="Arial"/>
              </a:rPr>
              <a:t>Action-</a:t>
            </a:r>
            <a:r>
              <a:rPr sz="2400" dirty="0">
                <a:latin typeface="Arial"/>
                <a:cs typeface="Arial"/>
              </a:rPr>
              <a:t>value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60" dirty="0">
                <a:latin typeface="Cambria Math"/>
                <a:cs typeface="Cambria Math"/>
              </a:rPr>
              <a:t>𝑄</a:t>
            </a:r>
            <a:r>
              <a:rPr sz="2625" spc="89" baseline="28571" dirty="0">
                <a:latin typeface="Cambria Math"/>
                <a:cs typeface="Cambria Math"/>
              </a:rPr>
              <a:t>π</a:t>
            </a:r>
            <a:r>
              <a:rPr sz="2400" spc="60" dirty="0">
                <a:latin typeface="Cambria Math"/>
                <a:cs typeface="Cambria Math"/>
              </a:rPr>
              <a:t>(𝑠,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𝑎)</a:t>
            </a:r>
            <a:endParaRPr sz="2400" dirty="0">
              <a:latin typeface="Cambria Math"/>
              <a:cs typeface="Cambria Math"/>
            </a:endParaRPr>
          </a:p>
          <a:p>
            <a:pPr marL="496570">
              <a:lnSpc>
                <a:spcPts val="2260"/>
              </a:lnSpc>
              <a:spcBef>
                <a:spcPts val="440"/>
              </a:spcBef>
              <a:tabLst>
                <a:tab pos="782955" algn="l"/>
              </a:tabLst>
            </a:pPr>
            <a:r>
              <a:rPr sz="2000" spc="-50" dirty="0">
                <a:solidFill>
                  <a:srgbClr val="0076A8"/>
                </a:solidFill>
                <a:latin typeface="Arial"/>
                <a:cs typeface="Arial"/>
              </a:rPr>
              <a:t>–</a:t>
            </a:r>
            <a:r>
              <a:rPr sz="2000" dirty="0">
                <a:solidFill>
                  <a:srgbClr val="0076A8"/>
                </a:solidFill>
                <a:latin typeface="Arial"/>
                <a:cs typeface="Arial"/>
              </a:rPr>
              <a:t>	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both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observations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actions</a:t>
            </a:r>
            <a:endParaRPr sz="2000" dirty="0">
              <a:latin typeface="Arial"/>
              <a:cs typeface="Arial"/>
            </a:endParaRPr>
          </a:p>
          <a:p>
            <a:pPr marR="1717039" algn="r">
              <a:lnSpc>
                <a:spcPts val="1960"/>
              </a:lnSpc>
            </a:pPr>
            <a:endParaRPr sz="175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942" y="5621223"/>
            <a:ext cx="3749040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00"/>
              </a:spcBef>
            </a:pPr>
            <a:r>
              <a:rPr sz="3600" spc="82" baseline="-20833" dirty="0">
                <a:latin typeface="Cambria Math"/>
                <a:cs typeface="Cambria Math"/>
              </a:rPr>
              <a:t>𝑄</a:t>
            </a:r>
            <a:r>
              <a:rPr sz="1750" spc="55" dirty="0">
                <a:latin typeface="Cambria Math"/>
                <a:cs typeface="Cambria Math"/>
              </a:rPr>
              <a:t>𝜋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360"/>
              </a:spcBef>
            </a:pPr>
            <a:r>
              <a:rPr sz="1800" spc="-10" dirty="0">
                <a:latin typeface="Arial"/>
                <a:cs typeface="Arial"/>
              </a:rPr>
              <a:t>Value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action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dirty="0">
                <a:latin typeface="Cambria Math"/>
                <a:cs typeface="Cambria Math"/>
              </a:rPr>
              <a:t>𝒂</a:t>
            </a:r>
            <a:r>
              <a:rPr sz="1800" spc="65" dirty="0">
                <a:latin typeface="Cambria Math"/>
                <a:cs typeface="Cambria Math"/>
              </a:rPr>
              <a:t> </a:t>
            </a:r>
            <a:r>
              <a:rPr sz="1800" b="1" dirty="0">
                <a:latin typeface="Arial"/>
                <a:cs typeface="Arial"/>
              </a:rPr>
              <a:t>at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state</a:t>
            </a:r>
            <a:endParaRPr sz="1800">
              <a:latin typeface="Arial"/>
              <a:cs typeface="Arial"/>
            </a:endParaRPr>
          </a:p>
          <a:p>
            <a:pPr marL="4826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mbria Math"/>
                <a:cs typeface="Cambria Math"/>
              </a:rPr>
              <a:t>𝒔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following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policy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dirty="0">
                <a:latin typeface="Cambria Math"/>
                <a:cs typeface="Cambria Math"/>
              </a:rPr>
              <a:t>𝝅</a:t>
            </a:r>
            <a:r>
              <a:rPr sz="1800" spc="75" dirty="0">
                <a:latin typeface="Cambria Math"/>
                <a:cs typeface="Cambria Math"/>
              </a:rPr>
              <a:t> </a:t>
            </a:r>
            <a:r>
              <a:rPr sz="1800" b="1" spc="-10" dirty="0">
                <a:latin typeface="Arial"/>
                <a:cs typeface="Arial"/>
              </a:rPr>
              <a:t>thereafter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0076A8"/>
                </a:solidFill>
              </a:rPr>
              <a:t>Value</a:t>
            </a:r>
            <a:r>
              <a:rPr spc="-114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Functions</a:t>
            </a:r>
            <a:r>
              <a:rPr spc="-114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with</a:t>
            </a:r>
            <a:r>
              <a:rPr spc="-100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Discounting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2940" y="1251324"/>
            <a:ext cx="5751195" cy="12604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0"/>
              </a:spcBef>
            </a:pPr>
            <a:r>
              <a:rPr sz="2400" dirty="0">
                <a:latin typeface="Arial"/>
                <a:cs typeface="Arial"/>
              </a:rPr>
              <a:t>There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two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ways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value:</a:t>
            </a:r>
            <a:endParaRPr sz="2400">
              <a:latin typeface="Arial"/>
              <a:cs typeface="Arial"/>
            </a:endParaRPr>
          </a:p>
          <a:p>
            <a:pPr marL="380365" indent="-342265">
              <a:lnSpc>
                <a:spcPct val="100000"/>
              </a:lnSpc>
              <a:spcBef>
                <a:spcPts val="55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80365" algn="l"/>
              </a:tabLst>
            </a:pPr>
            <a:r>
              <a:rPr sz="2400" spc="-10" dirty="0">
                <a:latin typeface="Arial"/>
                <a:cs typeface="Arial"/>
              </a:rPr>
              <a:t>State-</a:t>
            </a:r>
            <a:r>
              <a:rPr sz="2400" dirty="0">
                <a:latin typeface="Arial"/>
                <a:cs typeface="Arial"/>
              </a:rPr>
              <a:t>value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65" dirty="0">
                <a:latin typeface="Cambria Math"/>
                <a:cs typeface="Cambria Math"/>
              </a:rPr>
              <a:t>𝑉</a:t>
            </a:r>
            <a:r>
              <a:rPr sz="2625" spc="97" baseline="28571" dirty="0">
                <a:latin typeface="Cambria Math"/>
                <a:cs typeface="Cambria Math"/>
              </a:rPr>
              <a:t>π</a:t>
            </a:r>
            <a:r>
              <a:rPr sz="2400" spc="65" dirty="0">
                <a:latin typeface="Cambria Math"/>
                <a:cs typeface="Cambria Math"/>
              </a:rPr>
              <a:t>(𝑠)</a:t>
            </a:r>
            <a:endParaRPr sz="2400">
              <a:latin typeface="Cambria Math"/>
              <a:cs typeface="Cambria Math"/>
            </a:endParaRPr>
          </a:p>
          <a:p>
            <a:pPr marL="496570">
              <a:lnSpc>
                <a:spcPct val="100000"/>
              </a:lnSpc>
              <a:spcBef>
                <a:spcPts val="464"/>
              </a:spcBef>
              <a:tabLst>
                <a:tab pos="782955" algn="l"/>
              </a:tabLst>
            </a:pPr>
            <a:r>
              <a:rPr sz="2000" spc="-50" dirty="0">
                <a:solidFill>
                  <a:srgbClr val="0076A8"/>
                </a:solidFill>
                <a:latin typeface="Arial"/>
                <a:cs typeface="Arial"/>
              </a:rPr>
              <a:t>–</a:t>
            </a:r>
            <a:r>
              <a:rPr sz="2000" dirty="0">
                <a:solidFill>
                  <a:srgbClr val="0076A8"/>
                </a:solidFill>
                <a:latin typeface="Arial"/>
                <a:cs typeface="Arial"/>
              </a:rPr>
              <a:t>	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only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observations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94469" y="2976499"/>
            <a:ext cx="210185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Expected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total </a:t>
            </a:r>
            <a:r>
              <a:rPr sz="2000" dirty="0">
                <a:latin typeface="Arial"/>
                <a:cs typeface="Arial"/>
              </a:rPr>
              <a:t>discounted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reward </a:t>
            </a:r>
            <a:r>
              <a:rPr sz="2000" dirty="0">
                <a:latin typeface="Arial"/>
                <a:cs typeface="Arial"/>
              </a:rPr>
              <a:t>(previous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slide)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9156" y="3380054"/>
            <a:ext cx="34969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Value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actions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with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policy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Cambria Math"/>
                <a:cs typeface="Cambria Math"/>
              </a:rPr>
              <a:t>𝝅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Arial"/>
                <a:cs typeface="Arial"/>
              </a:rPr>
              <a:t>after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starting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58844" y="3429000"/>
            <a:ext cx="365125" cy="252729"/>
          </a:xfrm>
          <a:custGeom>
            <a:avLst/>
            <a:gdLst/>
            <a:ahLst/>
            <a:cxnLst/>
            <a:rect l="l" t="t" r="r" b="b"/>
            <a:pathLst>
              <a:path w="365125" h="252729">
                <a:moveTo>
                  <a:pt x="298498" y="37774"/>
                </a:moveTo>
                <a:lnTo>
                  <a:pt x="0" y="241681"/>
                </a:lnTo>
                <a:lnTo>
                  <a:pt x="7111" y="252222"/>
                </a:lnTo>
                <a:lnTo>
                  <a:pt x="305625" y="48182"/>
                </a:lnTo>
                <a:lnTo>
                  <a:pt x="298498" y="37774"/>
                </a:lnTo>
                <a:close/>
              </a:path>
              <a:path w="365125" h="252729">
                <a:moveTo>
                  <a:pt x="347970" y="30607"/>
                </a:moveTo>
                <a:lnTo>
                  <a:pt x="308990" y="30607"/>
                </a:lnTo>
                <a:lnTo>
                  <a:pt x="316102" y="41021"/>
                </a:lnTo>
                <a:lnTo>
                  <a:pt x="305625" y="48182"/>
                </a:lnTo>
                <a:lnTo>
                  <a:pt x="323595" y="74422"/>
                </a:lnTo>
                <a:lnTo>
                  <a:pt x="347970" y="30607"/>
                </a:lnTo>
                <a:close/>
              </a:path>
              <a:path w="365125" h="252729">
                <a:moveTo>
                  <a:pt x="308990" y="30607"/>
                </a:moveTo>
                <a:lnTo>
                  <a:pt x="298498" y="37774"/>
                </a:lnTo>
                <a:lnTo>
                  <a:pt x="305625" y="48182"/>
                </a:lnTo>
                <a:lnTo>
                  <a:pt x="316102" y="41021"/>
                </a:lnTo>
                <a:lnTo>
                  <a:pt x="308990" y="30607"/>
                </a:lnTo>
                <a:close/>
              </a:path>
              <a:path w="365125" h="252729">
                <a:moveTo>
                  <a:pt x="364997" y="0"/>
                </a:moveTo>
                <a:lnTo>
                  <a:pt x="280542" y="11557"/>
                </a:lnTo>
                <a:lnTo>
                  <a:pt x="298498" y="37774"/>
                </a:lnTo>
                <a:lnTo>
                  <a:pt x="308990" y="30607"/>
                </a:lnTo>
                <a:lnTo>
                  <a:pt x="347970" y="30607"/>
                </a:lnTo>
                <a:lnTo>
                  <a:pt x="3649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81416" y="3258692"/>
            <a:ext cx="711200" cy="206375"/>
          </a:xfrm>
          <a:custGeom>
            <a:avLst/>
            <a:gdLst/>
            <a:ahLst/>
            <a:cxnLst/>
            <a:rect l="l" t="t" r="r" b="b"/>
            <a:pathLst>
              <a:path w="711200" h="206375">
                <a:moveTo>
                  <a:pt x="75433" y="30720"/>
                </a:moveTo>
                <a:lnTo>
                  <a:pt x="72274" y="43040"/>
                </a:lnTo>
                <a:lnTo>
                  <a:pt x="708151" y="206121"/>
                </a:lnTo>
                <a:lnTo>
                  <a:pt x="711200" y="193929"/>
                </a:lnTo>
                <a:lnTo>
                  <a:pt x="75433" y="30720"/>
                </a:lnTo>
                <a:close/>
              </a:path>
              <a:path w="711200" h="206375">
                <a:moveTo>
                  <a:pt x="83311" y="0"/>
                </a:moveTo>
                <a:lnTo>
                  <a:pt x="0" y="17907"/>
                </a:lnTo>
                <a:lnTo>
                  <a:pt x="64388" y="73787"/>
                </a:lnTo>
                <a:lnTo>
                  <a:pt x="72274" y="43040"/>
                </a:lnTo>
                <a:lnTo>
                  <a:pt x="59943" y="39878"/>
                </a:lnTo>
                <a:lnTo>
                  <a:pt x="63118" y="27559"/>
                </a:lnTo>
                <a:lnTo>
                  <a:pt x="76244" y="27559"/>
                </a:lnTo>
                <a:lnTo>
                  <a:pt x="83311" y="0"/>
                </a:lnTo>
                <a:close/>
              </a:path>
              <a:path w="711200" h="206375">
                <a:moveTo>
                  <a:pt x="63118" y="27559"/>
                </a:moveTo>
                <a:lnTo>
                  <a:pt x="59943" y="39878"/>
                </a:lnTo>
                <a:lnTo>
                  <a:pt x="72274" y="43040"/>
                </a:lnTo>
                <a:lnTo>
                  <a:pt x="75433" y="30720"/>
                </a:lnTo>
                <a:lnTo>
                  <a:pt x="63118" y="27559"/>
                </a:lnTo>
                <a:close/>
              </a:path>
              <a:path w="711200" h="206375">
                <a:moveTo>
                  <a:pt x="76244" y="27559"/>
                </a:moveTo>
                <a:lnTo>
                  <a:pt x="63118" y="27559"/>
                </a:lnTo>
                <a:lnTo>
                  <a:pt x="75433" y="30720"/>
                </a:lnTo>
                <a:lnTo>
                  <a:pt x="76244" y="27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224009" y="5759297"/>
            <a:ext cx="210185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Expected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total </a:t>
            </a:r>
            <a:r>
              <a:rPr sz="2000" dirty="0">
                <a:latin typeface="Arial"/>
                <a:cs typeface="Arial"/>
              </a:rPr>
              <a:t>discounted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reward </a:t>
            </a:r>
            <a:r>
              <a:rPr sz="2000" dirty="0">
                <a:latin typeface="Arial"/>
                <a:cs typeface="Arial"/>
              </a:rPr>
              <a:t>(previous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slide)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4064" y="6118859"/>
            <a:ext cx="230377" cy="12706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6811" y="6219444"/>
            <a:ext cx="134874" cy="23898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248911" y="2967354"/>
            <a:ext cx="430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42" baseline="-20833" dirty="0">
                <a:latin typeface="Cambria Math"/>
                <a:cs typeface="Cambria Math"/>
              </a:rPr>
              <a:t>𝑉</a:t>
            </a:r>
            <a:r>
              <a:rPr sz="1750" spc="95" dirty="0">
                <a:latin typeface="Cambria Math"/>
                <a:cs typeface="Cambria Math"/>
              </a:rPr>
              <a:t>𝜋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86808" y="3168142"/>
            <a:ext cx="346075" cy="282575"/>
          </a:xfrm>
          <a:custGeom>
            <a:avLst/>
            <a:gdLst/>
            <a:ahLst/>
            <a:cxnLst/>
            <a:rect l="l" t="t" r="r" b="b"/>
            <a:pathLst>
              <a:path w="346075" h="282575">
                <a:moveTo>
                  <a:pt x="255650" y="0"/>
                </a:moveTo>
                <a:lnTo>
                  <a:pt x="251713" y="11557"/>
                </a:lnTo>
                <a:lnTo>
                  <a:pt x="268021" y="18631"/>
                </a:lnTo>
                <a:lnTo>
                  <a:pt x="282066" y="28432"/>
                </a:lnTo>
                <a:lnTo>
                  <a:pt x="310590" y="73925"/>
                </a:lnTo>
                <a:lnTo>
                  <a:pt x="318885" y="115732"/>
                </a:lnTo>
                <a:lnTo>
                  <a:pt x="319913" y="139827"/>
                </a:lnTo>
                <a:lnTo>
                  <a:pt x="318885" y="164707"/>
                </a:lnTo>
                <a:lnTo>
                  <a:pt x="310590" y="207656"/>
                </a:lnTo>
                <a:lnTo>
                  <a:pt x="282114" y="253857"/>
                </a:lnTo>
                <a:lnTo>
                  <a:pt x="252094" y="270891"/>
                </a:lnTo>
                <a:lnTo>
                  <a:pt x="255650" y="282448"/>
                </a:lnTo>
                <a:lnTo>
                  <a:pt x="294195" y="264318"/>
                </a:lnTo>
                <a:lnTo>
                  <a:pt x="322452" y="233045"/>
                </a:lnTo>
                <a:lnTo>
                  <a:pt x="339883" y="191150"/>
                </a:lnTo>
                <a:lnTo>
                  <a:pt x="345693" y="141350"/>
                </a:lnTo>
                <a:lnTo>
                  <a:pt x="344241" y="115466"/>
                </a:lnTo>
                <a:lnTo>
                  <a:pt x="332620" y="69556"/>
                </a:lnTo>
                <a:lnTo>
                  <a:pt x="309550" y="32218"/>
                </a:lnTo>
                <a:lnTo>
                  <a:pt x="276125" y="7453"/>
                </a:lnTo>
                <a:lnTo>
                  <a:pt x="255650" y="0"/>
                </a:lnTo>
                <a:close/>
              </a:path>
              <a:path w="346075" h="282575">
                <a:moveTo>
                  <a:pt x="90042" y="0"/>
                </a:moveTo>
                <a:lnTo>
                  <a:pt x="51641" y="18192"/>
                </a:lnTo>
                <a:lnTo>
                  <a:pt x="23240" y="49530"/>
                </a:lnTo>
                <a:lnTo>
                  <a:pt x="5810" y="91535"/>
                </a:lnTo>
                <a:lnTo>
                  <a:pt x="0" y="141350"/>
                </a:lnTo>
                <a:lnTo>
                  <a:pt x="1452" y="167233"/>
                </a:lnTo>
                <a:lnTo>
                  <a:pt x="13073" y="213092"/>
                </a:lnTo>
                <a:lnTo>
                  <a:pt x="36125" y="250336"/>
                </a:lnTo>
                <a:lnTo>
                  <a:pt x="69514" y="275014"/>
                </a:lnTo>
                <a:lnTo>
                  <a:pt x="90042" y="282448"/>
                </a:lnTo>
                <a:lnTo>
                  <a:pt x="93599" y="270891"/>
                </a:lnTo>
                <a:lnTo>
                  <a:pt x="77531" y="263773"/>
                </a:lnTo>
                <a:lnTo>
                  <a:pt x="63642" y="253857"/>
                </a:lnTo>
                <a:lnTo>
                  <a:pt x="35210" y="207656"/>
                </a:lnTo>
                <a:lnTo>
                  <a:pt x="26828" y="164707"/>
                </a:lnTo>
                <a:lnTo>
                  <a:pt x="25780" y="139827"/>
                </a:lnTo>
                <a:lnTo>
                  <a:pt x="26828" y="115732"/>
                </a:lnTo>
                <a:lnTo>
                  <a:pt x="35210" y="73925"/>
                </a:lnTo>
                <a:lnTo>
                  <a:pt x="63753" y="28432"/>
                </a:lnTo>
                <a:lnTo>
                  <a:pt x="94106" y="11557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49038" y="2630209"/>
            <a:ext cx="3510279" cy="831638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R="799465" algn="ctr">
              <a:lnSpc>
                <a:spcPct val="100000"/>
              </a:lnSpc>
              <a:spcBef>
                <a:spcPts val="705"/>
              </a:spcBef>
            </a:pPr>
            <a:endParaRPr sz="175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825"/>
              </a:spcBef>
              <a:tabLst>
                <a:tab pos="395605" algn="l"/>
              </a:tabLst>
            </a:pPr>
            <a:r>
              <a:rPr sz="2400" spc="-50" dirty="0">
                <a:latin typeface="Cambria Math"/>
                <a:cs typeface="Cambria Math"/>
              </a:rPr>
              <a:t>𝑠</a:t>
            </a:r>
            <a:r>
              <a:rPr sz="2400" dirty="0">
                <a:latin typeface="Cambria Math"/>
                <a:cs typeface="Cambria Math"/>
              </a:rPr>
              <a:t>	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635" dirty="0">
                <a:latin typeface="Cambria Math"/>
                <a:cs typeface="Cambria Math"/>
              </a:rPr>
              <a:t>𝐸</a:t>
            </a:r>
            <a:r>
              <a:rPr sz="2625" spc="952" baseline="-15873" dirty="0">
                <a:latin typeface="Cambria Math"/>
                <a:cs typeface="Cambria Math"/>
              </a:rPr>
              <a:t>𝜋</a:t>
            </a:r>
            <a:r>
              <a:rPr sz="2400" spc="635" dirty="0">
                <a:latin typeface="Cambria Math"/>
                <a:cs typeface="Cambria Math"/>
              </a:rPr>
              <a:t>[</a:t>
            </a:r>
            <a:r>
              <a:rPr lang="el-GR" sz="2400" spc="635" dirty="0">
                <a:latin typeface="Cambria Math"/>
                <a:cs typeface="Cambria Math"/>
              </a:rPr>
              <a:t>Σ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𝛾</a:t>
            </a:r>
            <a:r>
              <a:rPr sz="2625" baseline="28571" dirty="0">
                <a:solidFill>
                  <a:srgbClr val="FF0000"/>
                </a:solidFill>
                <a:latin typeface="Cambria Math"/>
                <a:cs typeface="Cambria Math"/>
              </a:rPr>
              <a:t>𝑖−1</a:t>
            </a:r>
            <a:r>
              <a:rPr sz="2400" dirty="0">
                <a:latin typeface="Cambria Math"/>
                <a:cs typeface="Cambria Math"/>
              </a:rPr>
              <a:t>𝑟</a:t>
            </a:r>
            <a:r>
              <a:rPr sz="2625" baseline="-15873" dirty="0">
                <a:latin typeface="Cambria Math"/>
                <a:cs typeface="Cambria Math"/>
              </a:rPr>
              <a:t>𝑖</a:t>
            </a:r>
            <a:r>
              <a:rPr sz="2625" spc="262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|𝑆</a:t>
            </a:r>
            <a:r>
              <a:rPr sz="2625" baseline="-15873" dirty="0">
                <a:latin typeface="Cambria Math"/>
                <a:cs typeface="Cambria Math"/>
              </a:rPr>
              <a:t>0</a:t>
            </a:r>
            <a:r>
              <a:rPr sz="2625" spc="592" baseline="-15873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r>
              <a:rPr sz="2400" spc="600" dirty="0">
                <a:latin typeface="Cambria Math"/>
                <a:cs typeface="Cambria Math"/>
              </a:rPr>
              <a:t> </a:t>
            </a:r>
            <a:r>
              <a:rPr sz="2400" spc="-459" dirty="0">
                <a:latin typeface="Cambria Math"/>
                <a:cs typeface="Cambria Math"/>
              </a:rPr>
              <a:t>𝑠]</a:t>
            </a:r>
            <a:endParaRPr sz="24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71BBEB-FD19-00E1-18D7-23B737061C06}"/>
                  </a:ext>
                </a:extLst>
              </p:cNvPr>
              <p:cNvSpPr txBox="1"/>
              <p:nvPr/>
            </p:nvSpPr>
            <p:spPr>
              <a:xfrm>
                <a:off x="5908800" y="3361283"/>
                <a:ext cx="587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𝑖</m:t>
                      </m:r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=1</m:t>
                      </m:r>
                    </m:oMath>
                  </m:oMathPara>
                </a14:m>
                <a:endParaRPr lang="en-US" sz="1200" dirty="0">
                  <a:latin typeface="Cambria Math"/>
                  <a:cs typeface="Cambria Math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71BBEB-FD19-00E1-18D7-23B73706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800" y="3361283"/>
                <a:ext cx="5878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C7816D-A06E-8570-8AA0-5977B793A82F}"/>
                  </a:ext>
                </a:extLst>
              </p:cNvPr>
              <p:cNvSpPr txBox="1"/>
              <p:nvPr/>
            </p:nvSpPr>
            <p:spPr>
              <a:xfrm>
                <a:off x="5917326" y="2872968"/>
                <a:ext cx="587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𝑇</m:t>
                      </m:r>
                    </m:oMath>
                  </m:oMathPara>
                </a14:m>
                <a:endParaRPr lang="en-US" sz="1200" dirty="0">
                  <a:latin typeface="Cambria Math"/>
                  <a:cs typeface="Cambria Math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C7816D-A06E-8570-8AA0-5977B793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326" y="2872968"/>
                <a:ext cx="58782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9E499F-CD15-94DE-4617-EF228E41A543}"/>
                  </a:ext>
                </a:extLst>
              </p:cNvPr>
              <p:cNvSpPr txBox="1"/>
              <p:nvPr/>
            </p:nvSpPr>
            <p:spPr>
              <a:xfrm>
                <a:off x="5489165" y="6009452"/>
                <a:ext cx="587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𝑖</m:t>
                      </m:r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=1</m:t>
                      </m:r>
                    </m:oMath>
                  </m:oMathPara>
                </a14:m>
                <a:endParaRPr lang="en-US" sz="1200" dirty="0">
                  <a:latin typeface="Cambria Math"/>
                  <a:cs typeface="Cambria Math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9E499F-CD15-94DE-4617-EF228E41A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165" y="6009452"/>
                <a:ext cx="58782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4A5D3A-4595-4086-7824-FB0F1DCFD33B}"/>
                  </a:ext>
                </a:extLst>
              </p:cNvPr>
              <p:cNvSpPr txBox="1"/>
              <p:nvPr/>
            </p:nvSpPr>
            <p:spPr>
              <a:xfrm>
                <a:off x="5497691" y="5521137"/>
                <a:ext cx="587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pc="-25" dirty="0" smtClean="0">
                          <a:latin typeface="Cambria Math" panose="02040503050406030204" pitchFamily="18" charset="0"/>
                          <a:cs typeface="Cambria Math"/>
                        </a:rPr>
                        <m:t>𝑇</m:t>
                      </m:r>
                    </m:oMath>
                  </m:oMathPara>
                </a14:m>
                <a:endParaRPr lang="en-US" sz="1200" dirty="0">
                  <a:latin typeface="Cambria Math"/>
                  <a:cs typeface="Cambria Math"/>
                </a:endParaRPr>
              </a:p>
              <a:p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4A5D3A-4595-4086-7824-FB0F1DCFD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691" y="5521137"/>
                <a:ext cx="58782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6">
            <a:extLst>
              <a:ext uri="{FF2B5EF4-FFF2-40B4-BE49-F238E27FC236}">
                <a16:creationId xmlns:a16="http://schemas.microsoft.com/office/drawing/2014/main" id="{C37E975C-2CD8-AD06-91EB-CD92EF799993}"/>
              </a:ext>
            </a:extLst>
          </p:cNvPr>
          <p:cNvSpPr txBox="1"/>
          <p:nvPr/>
        </p:nvSpPr>
        <p:spPr>
          <a:xfrm>
            <a:off x="3511711" y="3089563"/>
            <a:ext cx="4965382" cy="714939"/>
          </a:xfrm>
          <a:prstGeom prst="rect">
            <a:avLst/>
          </a:prstGeom>
          <a:solidFill>
            <a:srgbClr val="EAEFF7"/>
          </a:solidFill>
          <a:ln w="38100">
            <a:solidFill>
              <a:srgbClr val="125586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lang="en-US" sz="2200" dirty="0">
                <a:solidFill>
                  <a:srgbClr val="125586"/>
                </a:solidFill>
                <a:latin typeface="Arial"/>
                <a:cs typeface="Arial"/>
              </a:rPr>
              <a:t>How is a policy </a:t>
            </a:r>
            <a:r>
              <a:rPr lang="en-US" sz="2200" b="1" dirty="0">
                <a:solidFill>
                  <a:srgbClr val="125586"/>
                </a:solidFill>
                <a:latin typeface="Arial"/>
                <a:cs typeface="Arial"/>
              </a:rPr>
              <a:t>extracted</a:t>
            </a:r>
            <a:r>
              <a:rPr lang="en-US" sz="2200" dirty="0">
                <a:solidFill>
                  <a:srgbClr val="125586"/>
                </a:solidFill>
                <a:latin typeface="Arial"/>
                <a:cs typeface="Arial"/>
              </a:rPr>
              <a:t> from these value functions?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76A8"/>
                </a:solidFill>
              </a:rPr>
              <a:t>Example:</a:t>
            </a:r>
            <a:r>
              <a:rPr spc="-75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Extracting</a:t>
            </a:r>
            <a:r>
              <a:rPr spc="-90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the</a:t>
            </a:r>
            <a:r>
              <a:rPr spc="-85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Policy</a:t>
            </a:r>
            <a:r>
              <a:rPr spc="-80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from</a:t>
            </a:r>
            <a:r>
              <a:rPr spc="-85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Value</a:t>
            </a:r>
          </a:p>
        </p:txBody>
      </p:sp>
      <p:sp>
        <p:nvSpPr>
          <p:cNvPr id="3" name="object 3"/>
          <p:cNvSpPr/>
          <p:nvPr/>
        </p:nvSpPr>
        <p:spPr>
          <a:xfrm>
            <a:off x="7011796" y="1334897"/>
            <a:ext cx="346075" cy="282575"/>
          </a:xfrm>
          <a:custGeom>
            <a:avLst/>
            <a:gdLst/>
            <a:ahLst/>
            <a:cxnLst/>
            <a:rect l="l" t="t" r="r" b="b"/>
            <a:pathLst>
              <a:path w="346075" h="282575">
                <a:moveTo>
                  <a:pt x="255650" y="0"/>
                </a:moveTo>
                <a:lnTo>
                  <a:pt x="251713" y="11429"/>
                </a:lnTo>
                <a:lnTo>
                  <a:pt x="268021" y="18504"/>
                </a:lnTo>
                <a:lnTo>
                  <a:pt x="282066" y="28305"/>
                </a:lnTo>
                <a:lnTo>
                  <a:pt x="310590" y="73852"/>
                </a:lnTo>
                <a:lnTo>
                  <a:pt x="318885" y="115623"/>
                </a:lnTo>
                <a:lnTo>
                  <a:pt x="319912" y="139700"/>
                </a:lnTo>
                <a:lnTo>
                  <a:pt x="318867" y="164580"/>
                </a:lnTo>
                <a:lnTo>
                  <a:pt x="310536" y="207529"/>
                </a:lnTo>
                <a:lnTo>
                  <a:pt x="282114" y="253777"/>
                </a:lnTo>
                <a:lnTo>
                  <a:pt x="252095" y="270763"/>
                </a:lnTo>
                <a:lnTo>
                  <a:pt x="255650" y="282320"/>
                </a:lnTo>
                <a:lnTo>
                  <a:pt x="294147" y="264239"/>
                </a:lnTo>
                <a:lnTo>
                  <a:pt x="322452" y="232917"/>
                </a:lnTo>
                <a:lnTo>
                  <a:pt x="339883" y="191071"/>
                </a:lnTo>
                <a:lnTo>
                  <a:pt x="345694" y="141224"/>
                </a:lnTo>
                <a:lnTo>
                  <a:pt x="344241" y="115339"/>
                </a:lnTo>
                <a:lnTo>
                  <a:pt x="332620" y="69429"/>
                </a:lnTo>
                <a:lnTo>
                  <a:pt x="309497" y="32093"/>
                </a:lnTo>
                <a:lnTo>
                  <a:pt x="276107" y="7379"/>
                </a:lnTo>
                <a:lnTo>
                  <a:pt x="255650" y="0"/>
                </a:lnTo>
                <a:close/>
              </a:path>
              <a:path w="346075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7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6541" y="1244853"/>
            <a:ext cx="68554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6385560" algn="l"/>
                <a:tab pos="6659880" algn="l"/>
              </a:tabLst>
            </a:pP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Given</a:t>
            </a:r>
            <a:r>
              <a:rPr sz="2400" spc="-45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optimal</a:t>
            </a:r>
            <a:r>
              <a:rPr sz="2400" spc="-35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6A8"/>
                </a:solidFill>
                <a:latin typeface="Cambria Math"/>
                <a:cs typeface="Cambria Math"/>
              </a:rPr>
              <a:t>𝑄</a:t>
            </a:r>
            <a:r>
              <a:rPr sz="2625" baseline="28571" dirty="0">
                <a:solidFill>
                  <a:srgbClr val="0076A8"/>
                </a:solidFill>
                <a:latin typeface="Cambria Math"/>
                <a:cs typeface="Cambria Math"/>
              </a:rPr>
              <a:t>∗</a:t>
            </a: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,</a:t>
            </a:r>
            <a:r>
              <a:rPr sz="2400" spc="-40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what</a:t>
            </a:r>
            <a:r>
              <a:rPr sz="2400" spc="-45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is</a:t>
            </a:r>
            <a:r>
              <a:rPr sz="2400" spc="-40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the</a:t>
            </a:r>
            <a:r>
              <a:rPr sz="2400" spc="-60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optimal</a:t>
            </a:r>
            <a:r>
              <a:rPr sz="2400" spc="-35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policy</a:t>
            </a:r>
            <a:r>
              <a:rPr sz="2400" spc="-15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76A8"/>
                </a:solidFill>
                <a:latin typeface="Cambria Math"/>
                <a:cs typeface="Cambria Math"/>
              </a:rPr>
              <a:t>π</a:t>
            </a:r>
            <a:r>
              <a:rPr sz="2625" spc="-37" baseline="28571" dirty="0">
                <a:solidFill>
                  <a:srgbClr val="0076A8"/>
                </a:solidFill>
                <a:latin typeface="Cambria Math"/>
                <a:cs typeface="Cambria Math"/>
              </a:rPr>
              <a:t>∗</a:t>
            </a:r>
            <a:r>
              <a:rPr sz="2625" baseline="28571" dirty="0">
                <a:solidFill>
                  <a:srgbClr val="0076A8"/>
                </a:solidFill>
                <a:latin typeface="Cambria Math"/>
                <a:cs typeface="Cambria Math"/>
              </a:rPr>
              <a:t>	</a:t>
            </a:r>
            <a:r>
              <a:rPr sz="2400" spc="-50" dirty="0">
                <a:solidFill>
                  <a:srgbClr val="0076A8"/>
                </a:solidFill>
                <a:latin typeface="Cambria Math"/>
                <a:cs typeface="Cambria Math"/>
              </a:rPr>
              <a:t>𝑠</a:t>
            </a:r>
            <a:r>
              <a:rPr sz="2400" dirty="0">
                <a:solidFill>
                  <a:srgbClr val="0076A8"/>
                </a:solidFill>
                <a:latin typeface="Cambria Math"/>
                <a:cs typeface="Cambria Math"/>
              </a:rPr>
              <a:t>	</a:t>
            </a:r>
            <a:r>
              <a:rPr sz="2400" spc="-60" dirty="0">
                <a:solidFill>
                  <a:srgbClr val="0076A8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36080" y="2412049"/>
            <a:ext cx="798830" cy="779780"/>
            <a:chOff x="6736080" y="2412049"/>
            <a:chExt cx="798830" cy="779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8480" y="2412049"/>
              <a:ext cx="646339" cy="73668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36080" y="2430779"/>
              <a:ext cx="228600" cy="760730"/>
            </a:xfrm>
            <a:custGeom>
              <a:avLst/>
              <a:gdLst/>
              <a:ahLst/>
              <a:cxnLst/>
              <a:rect l="l" t="t" r="r" b="b"/>
              <a:pathLst>
                <a:path w="228600" h="760730">
                  <a:moveTo>
                    <a:pt x="83566" y="0"/>
                  </a:moveTo>
                  <a:lnTo>
                    <a:pt x="0" y="750443"/>
                  </a:lnTo>
                  <a:lnTo>
                    <a:pt x="228600" y="760476"/>
                  </a:lnTo>
                  <a:lnTo>
                    <a:pt x="205359" y="500253"/>
                  </a:lnTo>
                  <a:lnTo>
                    <a:pt x="206501" y="350266"/>
                  </a:lnTo>
                  <a:lnTo>
                    <a:pt x="219328" y="110109"/>
                  </a:lnTo>
                  <a:lnTo>
                    <a:pt x="83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07438" y="1776425"/>
            <a:ext cx="4046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  <a:tabLst>
                <a:tab pos="1258570" algn="l"/>
                <a:tab pos="2437765" algn="l"/>
                <a:tab pos="3684270" algn="l"/>
              </a:tabLst>
            </a:pP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75" spc="-37" baseline="-21021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2775" baseline="-2102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75" spc="-37" baseline="-2102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775" baseline="-2102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75" spc="-37" baseline="-2102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775" baseline="-2102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75" spc="-37" baseline="-2102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2775" baseline="-21021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668272" y="2317750"/>
          <a:ext cx="4792979" cy="99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8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900" y="2983992"/>
            <a:ext cx="763524" cy="2087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755" y="2450592"/>
            <a:ext cx="822960" cy="20878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52550" y="4163646"/>
            <a:ext cx="25717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-25" dirty="0">
                <a:solidFill>
                  <a:srgbClr val="0076A8"/>
                </a:solidFill>
                <a:latin typeface="Cambria Math"/>
                <a:cs typeface="Cambria Math"/>
              </a:rPr>
              <a:t>a)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4325" y="4084446"/>
            <a:ext cx="320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7" baseline="-20833" dirty="0">
                <a:solidFill>
                  <a:srgbClr val="0076A8"/>
                </a:solidFill>
                <a:latin typeface="Cambria Math"/>
                <a:cs typeface="Cambria Math"/>
              </a:rPr>
              <a:t>π</a:t>
            </a:r>
            <a:r>
              <a:rPr sz="1450" spc="-25" dirty="0">
                <a:solidFill>
                  <a:srgbClr val="0076A8"/>
                </a:solidFill>
                <a:latin typeface="Cambria Math"/>
                <a:cs typeface="Cambria Math"/>
              </a:rPr>
              <a:t>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7507" y="4253484"/>
            <a:ext cx="288290" cy="236220"/>
          </a:xfrm>
          <a:custGeom>
            <a:avLst/>
            <a:gdLst/>
            <a:ahLst/>
            <a:cxnLst/>
            <a:rect l="l" t="t" r="r" b="b"/>
            <a:pathLst>
              <a:path w="288289" h="236220">
                <a:moveTo>
                  <a:pt x="212851" y="0"/>
                </a:moveTo>
                <a:lnTo>
                  <a:pt x="209423" y="9525"/>
                </a:lnTo>
                <a:lnTo>
                  <a:pt x="223117" y="15430"/>
                </a:lnTo>
                <a:lnTo>
                  <a:pt x="234870" y="23622"/>
                </a:lnTo>
                <a:lnTo>
                  <a:pt x="258677" y="61650"/>
                </a:lnTo>
                <a:lnTo>
                  <a:pt x="266445" y="116586"/>
                </a:lnTo>
                <a:lnTo>
                  <a:pt x="265584" y="137423"/>
                </a:lnTo>
                <a:lnTo>
                  <a:pt x="252475" y="188341"/>
                </a:lnTo>
                <a:lnTo>
                  <a:pt x="223258" y="220130"/>
                </a:lnTo>
                <a:lnTo>
                  <a:pt x="209804" y="226060"/>
                </a:lnTo>
                <a:lnTo>
                  <a:pt x="212851" y="235712"/>
                </a:lnTo>
                <a:lnTo>
                  <a:pt x="257839" y="208887"/>
                </a:lnTo>
                <a:lnTo>
                  <a:pt x="283178" y="159480"/>
                </a:lnTo>
                <a:lnTo>
                  <a:pt x="288036" y="117856"/>
                </a:lnTo>
                <a:lnTo>
                  <a:pt x="286821" y="96281"/>
                </a:lnTo>
                <a:lnTo>
                  <a:pt x="277106" y="57991"/>
                </a:lnTo>
                <a:lnTo>
                  <a:pt x="244919" y="15065"/>
                </a:lnTo>
                <a:lnTo>
                  <a:pt x="229921" y="6145"/>
                </a:lnTo>
                <a:lnTo>
                  <a:pt x="212851" y="0"/>
                </a:lnTo>
                <a:close/>
              </a:path>
              <a:path w="288289" h="236220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599"/>
                </a:lnTo>
                <a:lnTo>
                  <a:pt x="75184" y="235712"/>
                </a:lnTo>
                <a:lnTo>
                  <a:pt x="78231" y="226060"/>
                </a:lnTo>
                <a:lnTo>
                  <a:pt x="64777" y="220130"/>
                </a:lnTo>
                <a:lnTo>
                  <a:pt x="53181" y="211867"/>
                </a:lnTo>
                <a:lnTo>
                  <a:pt x="29412" y="173289"/>
                </a:lnTo>
                <a:lnTo>
                  <a:pt x="21590" y="116586"/>
                </a:lnTo>
                <a:lnTo>
                  <a:pt x="22451" y="96512"/>
                </a:lnTo>
                <a:lnTo>
                  <a:pt x="35560" y="46863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7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67864" y="4177410"/>
            <a:ext cx="401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𝑠</a:t>
            </a:r>
            <a:r>
              <a:rPr sz="2000" spc="41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spc="-60" dirty="0">
                <a:solidFill>
                  <a:srgbClr val="0076A8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2550" y="5078300"/>
            <a:ext cx="26987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-25" dirty="0">
                <a:solidFill>
                  <a:srgbClr val="0076A8"/>
                </a:solidFill>
                <a:latin typeface="Cambria Math"/>
                <a:cs typeface="Cambria Math"/>
              </a:rPr>
              <a:t>b)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4325" y="4999101"/>
            <a:ext cx="320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7" baseline="-20833" dirty="0">
                <a:solidFill>
                  <a:srgbClr val="0076A8"/>
                </a:solidFill>
                <a:latin typeface="Cambria Math"/>
                <a:cs typeface="Cambria Math"/>
              </a:rPr>
              <a:t>π</a:t>
            </a:r>
            <a:r>
              <a:rPr sz="1450" spc="-25" dirty="0">
                <a:solidFill>
                  <a:srgbClr val="0076A8"/>
                </a:solidFill>
                <a:latin typeface="Cambria Math"/>
                <a:cs typeface="Cambria Math"/>
              </a:rPr>
              <a:t>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97507" y="5167884"/>
            <a:ext cx="288290" cy="236220"/>
          </a:xfrm>
          <a:custGeom>
            <a:avLst/>
            <a:gdLst/>
            <a:ahLst/>
            <a:cxnLst/>
            <a:rect l="l" t="t" r="r" b="b"/>
            <a:pathLst>
              <a:path w="288289" h="236220">
                <a:moveTo>
                  <a:pt x="212851" y="0"/>
                </a:moveTo>
                <a:lnTo>
                  <a:pt x="209423" y="9525"/>
                </a:lnTo>
                <a:lnTo>
                  <a:pt x="223117" y="15430"/>
                </a:lnTo>
                <a:lnTo>
                  <a:pt x="234870" y="23622"/>
                </a:lnTo>
                <a:lnTo>
                  <a:pt x="258677" y="61650"/>
                </a:lnTo>
                <a:lnTo>
                  <a:pt x="266445" y="116586"/>
                </a:lnTo>
                <a:lnTo>
                  <a:pt x="265584" y="137423"/>
                </a:lnTo>
                <a:lnTo>
                  <a:pt x="252475" y="188341"/>
                </a:lnTo>
                <a:lnTo>
                  <a:pt x="223258" y="220130"/>
                </a:lnTo>
                <a:lnTo>
                  <a:pt x="209804" y="226060"/>
                </a:lnTo>
                <a:lnTo>
                  <a:pt x="212851" y="235712"/>
                </a:lnTo>
                <a:lnTo>
                  <a:pt x="257839" y="208887"/>
                </a:lnTo>
                <a:lnTo>
                  <a:pt x="283178" y="159480"/>
                </a:lnTo>
                <a:lnTo>
                  <a:pt x="288036" y="117856"/>
                </a:lnTo>
                <a:lnTo>
                  <a:pt x="286821" y="96281"/>
                </a:lnTo>
                <a:lnTo>
                  <a:pt x="277106" y="57991"/>
                </a:lnTo>
                <a:lnTo>
                  <a:pt x="244919" y="15065"/>
                </a:lnTo>
                <a:lnTo>
                  <a:pt x="229921" y="6145"/>
                </a:lnTo>
                <a:lnTo>
                  <a:pt x="212851" y="0"/>
                </a:lnTo>
                <a:close/>
              </a:path>
              <a:path w="288289" h="236220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599"/>
                </a:lnTo>
                <a:lnTo>
                  <a:pt x="75184" y="235712"/>
                </a:lnTo>
                <a:lnTo>
                  <a:pt x="78231" y="226060"/>
                </a:lnTo>
                <a:lnTo>
                  <a:pt x="64777" y="220130"/>
                </a:lnTo>
                <a:lnTo>
                  <a:pt x="53181" y="211867"/>
                </a:lnTo>
                <a:lnTo>
                  <a:pt x="29412" y="173289"/>
                </a:lnTo>
                <a:lnTo>
                  <a:pt x="21590" y="116586"/>
                </a:lnTo>
                <a:lnTo>
                  <a:pt x="22451" y="96512"/>
                </a:lnTo>
                <a:lnTo>
                  <a:pt x="35560" y="46863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7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67864" y="5092065"/>
            <a:ext cx="4578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910" algn="l"/>
              </a:tabLst>
            </a:pPr>
            <a:r>
              <a:rPr sz="2000" spc="-50" dirty="0">
                <a:solidFill>
                  <a:srgbClr val="FF0000"/>
                </a:solidFill>
                <a:latin typeface="Cambria Math"/>
                <a:cs typeface="Cambria Math"/>
              </a:rPr>
              <a:t>𝑠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sz="2000" spc="-50" dirty="0">
                <a:solidFill>
                  <a:srgbClr val="0076A8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2550" y="5992726"/>
            <a:ext cx="24447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-25" dirty="0">
                <a:solidFill>
                  <a:srgbClr val="0076A8"/>
                </a:solidFill>
                <a:latin typeface="Cambria Math"/>
                <a:cs typeface="Cambria Math"/>
              </a:rPr>
              <a:t>c)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84325" y="5913526"/>
            <a:ext cx="320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7" baseline="-20833" dirty="0">
                <a:solidFill>
                  <a:srgbClr val="0076A8"/>
                </a:solidFill>
                <a:latin typeface="Cambria Math"/>
                <a:cs typeface="Cambria Math"/>
              </a:rPr>
              <a:t>π</a:t>
            </a:r>
            <a:r>
              <a:rPr sz="1450" spc="-25" dirty="0">
                <a:solidFill>
                  <a:srgbClr val="0076A8"/>
                </a:solidFill>
                <a:latin typeface="Cambria Math"/>
                <a:cs typeface="Cambria Math"/>
              </a:rPr>
              <a:t>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97507" y="6082220"/>
            <a:ext cx="288290" cy="236220"/>
          </a:xfrm>
          <a:custGeom>
            <a:avLst/>
            <a:gdLst/>
            <a:ahLst/>
            <a:cxnLst/>
            <a:rect l="l" t="t" r="r" b="b"/>
            <a:pathLst>
              <a:path w="288289" h="236220">
                <a:moveTo>
                  <a:pt x="212851" y="0"/>
                </a:moveTo>
                <a:lnTo>
                  <a:pt x="209423" y="9575"/>
                </a:lnTo>
                <a:lnTo>
                  <a:pt x="223117" y="15495"/>
                </a:lnTo>
                <a:lnTo>
                  <a:pt x="234870" y="23691"/>
                </a:lnTo>
                <a:lnTo>
                  <a:pt x="258677" y="61689"/>
                </a:lnTo>
                <a:lnTo>
                  <a:pt x="266445" y="116687"/>
                </a:lnTo>
                <a:lnTo>
                  <a:pt x="265584" y="137485"/>
                </a:lnTo>
                <a:lnTo>
                  <a:pt x="252475" y="188391"/>
                </a:lnTo>
                <a:lnTo>
                  <a:pt x="223258" y="220226"/>
                </a:lnTo>
                <a:lnTo>
                  <a:pt x="209804" y="226174"/>
                </a:lnTo>
                <a:lnTo>
                  <a:pt x="212851" y="235750"/>
                </a:lnTo>
                <a:lnTo>
                  <a:pt x="257839" y="208984"/>
                </a:lnTo>
                <a:lnTo>
                  <a:pt x="283178" y="159585"/>
                </a:lnTo>
                <a:lnTo>
                  <a:pt x="288036" y="117932"/>
                </a:lnTo>
                <a:lnTo>
                  <a:pt x="286821" y="96320"/>
                </a:lnTo>
                <a:lnTo>
                  <a:pt x="277106" y="58015"/>
                </a:lnTo>
                <a:lnTo>
                  <a:pt x="244919" y="15114"/>
                </a:lnTo>
                <a:lnTo>
                  <a:pt x="229921" y="6169"/>
                </a:lnTo>
                <a:lnTo>
                  <a:pt x="212851" y="0"/>
                </a:lnTo>
                <a:close/>
              </a:path>
              <a:path w="288289" h="236220">
                <a:moveTo>
                  <a:pt x="75184" y="0"/>
                </a:moveTo>
                <a:lnTo>
                  <a:pt x="30214" y="26833"/>
                </a:lnTo>
                <a:lnTo>
                  <a:pt x="4857" y="76347"/>
                </a:lnTo>
                <a:lnTo>
                  <a:pt x="0" y="117932"/>
                </a:lnTo>
                <a:lnTo>
                  <a:pt x="1214" y="139594"/>
                </a:lnTo>
                <a:lnTo>
                  <a:pt x="10929" y="177903"/>
                </a:lnTo>
                <a:lnTo>
                  <a:pt x="43068" y="220660"/>
                </a:lnTo>
                <a:lnTo>
                  <a:pt x="75184" y="235750"/>
                </a:lnTo>
                <a:lnTo>
                  <a:pt x="78231" y="226174"/>
                </a:lnTo>
                <a:lnTo>
                  <a:pt x="64777" y="220226"/>
                </a:lnTo>
                <a:lnTo>
                  <a:pt x="53181" y="211945"/>
                </a:lnTo>
                <a:lnTo>
                  <a:pt x="29412" y="173337"/>
                </a:lnTo>
                <a:lnTo>
                  <a:pt x="21590" y="116687"/>
                </a:lnTo>
                <a:lnTo>
                  <a:pt x="22451" y="96575"/>
                </a:lnTo>
                <a:lnTo>
                  <a:pt x="35560" y="46913"/>
                </a:lnTo>
                <a:lnTo>
                  <a:pt x="64992" y="15495"/>
                </a:lnTo>
                <a:lnTo>
                  <a:pt x="78612" y="9575"/>
                </a:lnTo>
                <a:lnTo>
                  <a:pt x="75184" y="0"/>
                </a:lnTo>
                <a:close/>
              </a:path>
            </a:pathLst>
          </a:custGeom>
          <a:solidFill>
            <a:srgbClr val="007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967864" y="6006490"/>
            <a:ext cx="4578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910" algn="l"/>
              </a:tabLst>
            </a:pPr>
            <a:r>
              <a:rPr sz="2000" spc="-50" dirty="0">
                <a:solidFill>
                  <a:srgbClr val="FF0000"/>
                </a:solidFill>
                <a:latin typeface="Cambria Math"/>
                <a:cs typeface="Cambria Math"/>
              </a:rPr>
              <a:t>𝑠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sz="2000" spc="-50" dirty="0">
                <a:solidFill>
                  <a:srgbClr val="0076A8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470023" y="4170171"/>
          <a:ext cx="3238500" cy="400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2613" y="4308347"/>
            <a:ext cx="512734" cy="12953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4905" y="4308347"/>
            <a:ext cx="512734" cy="1295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7009" y="4308347"/>
            <a:ext cx="512734" cy="12953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5105" y="4308347"/>
            <a:ext cx="512734" cy="129539"/>
          </a:xfrm>
          <a:prstGeom prst="rect">
            <a:avLst/>
          </a:prstGeom>
        </p:spPr>
      </p:pic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2470023" y="5988024"/>
          <a:ext cx="3238500" cy="400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8310" y="6126479"/>
            <a:ext cx="475703" cy="12953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0602" y="6126479"/>
            <a:ext cx="475703" cy="12953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2706" y="6126479"/>
            <a:ext cx="475703" cy="12953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0802" y="6126479"/>
            <a:ext cx="475703" cy="129539"/>
          </a:xfrm>
          <a:prstGeom prst="rect">
            <a:avLst/>
          </a:prstGeom>
        </p:spPr>
      </p:pic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2470023" y="5073650"/>
          <a:ext cx="3238500" cy="400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76A8"/>
                      </a:solidFill>
                      <a:prstDash val="solid"/>
                    </a:lnL>
                    <a:lnR w="12700">
                      <a:solidFill>
                        <a:srgbClr val="0076A8"/>
                      </a:solidFill>
                      <a:prstDash val="solid"/>
                    </a:lnR>
                    <a:lnT w="12700">
                      <a:solidFill>
                        <a:srgbClr val="0076A8"/>
                      </a:solidFill>
                      <a:prstDash val="solid"/>
                    </a:lnT>
                    <a:lnB w="12700">
                      <a:solidFill>
                        <a:srgbClr val="0076A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2613" y="5212079"/>
            <a:ext cx="512734" cy="12953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7009" y="5212079"/>
            <a:ext cx="512734" cy="12953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9266" y="5212079"/>
            <a:ext cx="475703" cy="12953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4894" y="5219700"/>
            <a:ext cx="475703" cy="13106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730119" y="4527042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64001" y="4527042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97628" y="4527042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31638" y="4527042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19451" y="6335369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53333" y="6335369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86960" y="6335369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220970" y="6335369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03576" y="541487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37203" y="541487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71085" y="541487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04714" y="541487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609085" y="3298317"/>
            <a:ext cx="1075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𝑄</a:t>
            </a:r>
            <a:r>
              <a:rPr sz="2625" baseline="28571" dirty="0">
                <a:latin typeface="Cambria Math"/>
                <a:cs typeface="Cambria Math"/>
              </a:rPr>
              <a:t>∗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𝑠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25" dirty="0">
                <a:solidFill>
                  <a:srgbClr val="0076A8"/>
                </a:solidFill>
                <a:latin typeface="Cambria Math"/>
                <a:cs typeface="Cambria Math"/>
              </a:rPr>
              <a:t>a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7004" y="1901139"/>
            <a:ext cx="8604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0076A8"/>
                </a:solidFill>
                <a:latin typeface="Arial"/>
                <a:cs typeface="Arial"/>
              </a:rPr>
              <a:t>Actions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75" dirty="0"/>
              <a:t> </a:t>
            </a:r>
            <a:r>
              <a:rPr dirty="0"/>
              <a:t>Extracting</a:t>
            </a:r>
            <a:r>
              <a:rPr spc="-90" dirty="0"/>
              <a:t> </a:t>
            </a:r>
            <a:r>
              <a:rPr dirty="0"/>
              <a:t>the</a:t>
            </a:r>
            <a:r>
              <a:rPr spc="-85" dirty="0"/>
              <a:t> </a:t>
            </a:r>
            <a:r>
              <a:rPr dirty="0"/>
              <a:t>Policy</a:t>
            </a:r>
            <a:r>
              <a:rPr spc="-80" dirty="0"/>
              <a:t> </a:t>
            </a:r>
            <a:r>
              <a:rPr dirty="0"/>
              <a:t>from</a:t>
            </a:r>
            <a:r>
              <a:rPr spc="-85" dirty="0"/>
              <a:t> </a:t>
            </a:r>
            <a:r>
              <a:rPr spc="-10" dirty="0"/>
              <a:t>Value</a:t>
            </a:r>
          </a:p>
        </p:txBody>
      </p:sp>
      <p:sp>
        <p:nvSpPr>
          <p:cNvPr id="3" name="object 3"/>
          <p:cNvSpPr/>
          <p:nvPr/>
        </p:nvSpPr>
        <p:spPr>
          <a:xfrm>
            <a:off x="7011796" y="1334897"/>
            <a:ext cx="346075" cy="282575"/>
          </a:xfrm>
          <a:custGeom>
            <a:avLst/>
            <a:gdLst/>
            <a:ahLst/>
            <a:cxnLst/>
            <a:rect l="l" t="t" r="r" b="b"/>
            <a:pathLst>
              <a:path w="346075" h="282575">
                <a:moveTo>
                  <a:pt x="255650" y="0"/>
                </a:moveTo>
                <a:lnTo>
                  <a:pt x="251713" y="11429"/>
                </a:lnTo>
                <a:lnTo>
                  <a:pt x="268021" y="18504"/>
                </a:lnTo>
                <a:lnTo>
                  <a:pt x="282066" y="28305"/>
                </a:lnTo>
                <a:lnTo>
                  <a:pt x="310590" y="73852"/>
                </a:lnTo>
                <a:lnTo>
                  <a:pt x="318885" y="115623"/>
                </a:lnTo>
                <a:lnTo>
                  <a:pt x="319912" y="139700"/>
                </a:lnTo>
                <a:lnTo>
                  <a:pt x="318867" y="164580"/>
                </a:lnTo>
                <a:lnTo>
                  <a:pt x="310536" y="207529"/>
                </a:lnTo>
                <a:lnTo>
                  <a:pt x="282114" y="253777"/>
                </a:lnTo>
                <a:lnTo>
                  <a:pt x="252095" y="270763"/>
                </a:lnTo>
                <a:lnTo>
                  <a:pt x="255650" y="282320"/>
                </a:lnTo>
                <a:lnTo>
                  <a:pt x="294147" y="264239"/>
                </a:lnTo>
                <a:lnTo>
                  <a:pt x="322452" y="232917"/>
                </a:lnTo>
                <a:lnTo>
                  <a:pt x="339883" y="191071"/>
                </a:lnTo>
                <a:lnTo>
                  <a:pt x="345694" y="141224"/>
                </a:lnTo>
                <a:lnTo>
                  <a:pt x="344241" y="115339"/>
                </a:lnTo>
                <a:lnTo>
                  <a:pt x="332620" y="69429"/>
                </a:lnTo>
                <a:lnTo>
                  <a:pt x="309497" y="32093"/>
                </a:lnTo>
                <a:lnTo>
                  <a:pt x="276107" y="7379"/>
                </a:lnTo>
                <a:lnTo>
                  <a:pt x="255650" y="0"/>
                </a:lnTo>
                <a:close/>
              </a:path>
              <a:path w="346075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1255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6541" y="1244853"/>
            <a:ext cx="68554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6385560" algn="l"/>
                <a:tab pos="6659880" algn="l"/>
              </a:tabLst>
            </a:pP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Given</a:t>
            </a:r>
            <a:r>
              <a:rPr sz="24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optimal</a:t>
            </a:r>
            <a:r>
              <a:rPr sz="24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Cambria Math"/>
                <a:cs typeface="Cambria Math"/>
              </a:rPr>
              <a:t>𝑄</a:t>
            </a:r>
            <a:r>
              <a:rPr sz="2625" baseline="28571" dirty="0">
                <a:solidFill>
                  <a:srgbClr val="125586"/>
                </a:solidFill>
                <a:latin typeface="Cambria Math"/>
                <a:cs typeface="Cambria Math"/>
              </a:rPr>
              <a:t>∗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,</a:t>
            </a:r>
            <a:r>
              <a:rPr sz="24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what</a:t>
            </a:r>
            <a:r>
              <a:rPr sz="24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is</a:t>
            </a:r>
            <a:r>
              <a:rPr sz="24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400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optimal</a:t>
            </a:r>
            <a:r>
              <a:rPr sz="24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policy</a:t>
            </a:r>
            <a:r>
              <a:rPr sz="2400" spc="-1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125586"/>
                </a:solidFill>
                <a:latin typeface="Cambria Math"/>
                <a:cs typeface="Cambria Math"/>
              </a:rPr>
              <a:t>π</a:t>
            </a:r>
            <a:r>
              <a:rPr sz="2625" spc="-37" baseline="28571" dirty="0">
                <a:solidFill>
                  <a:srgbClr val="125586"/>
                </a:solidFill>
                <a:latin typeface="Cambria Math"/>
                <a:cs typeface="Cambria Math"/>
              </a:rPr>
              <a:t>∗</a:t>
            </a:r>
            <a:r>
              <a:rPr sz="2625" baseline="28571" dirty="0">
                <a:solidFill>
                  <a:srgbClr val="125586"/>
                </a:solidFill>
                <a:latin typeface="Cambria Math"/>
                <a:cs typeface="Cambria Math"/>
              </a:rPr>
              <a:t>	</a:t>
            </a:r>
            <a:r>
              <a:rPr sz="2400" spc="-50" dirty="0">
                <a:solidFill>
                  <a:srgbClr val="125586"/>
                </a:solidFill>
                <a:latin typeface="Cambria Math"/>
                <a:cs typeface="Cambria Math"/>
              </a:rPr>
              <a:t>𝑠</a:t>
            </a:r>
            <a:r>
              <a:rPr sz="2400" dirty="0">
                <a:solidFill>
                  <a:srgbClr val="125586"/>
                </a:solidFill>
                <a:latin typeface="Cambria Math"/>
                <a:cs typeface="Cambria Math"/>
              </a:rPr>
              <a:t>	</a:t>
            </a:r>
            <a:r>
              <a:rPr sz="2400" spc="-60" dirty="0">
                <a:solidFill>
                  <a:srgbClr val="125586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36080" y="2412049"/>
            <a:ext cx="798830" cy="779780"/>
            <a:chOff x="6736080" y="2412049"/>
            <a:chExt cx="798830" cy="7797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8480" y="2412049"/>
              <a:ext cx="646339" cy="73668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36080" y="2430779"/>
              <a:ext cx="228600" cy="760730"/>
            </a:xfrm>
            <a:custGeom>
              <a:avLst/>
              <a:gdLst/>
              <a:ahLst/>
              <a:cxnLst/>
              <a:rect l="l" t="t" r="r" b="b"/>
              <a:pathLst>
                <a:path w="228600" h="760730">
                  <a:moveTo>
                    <a:pt x="83566" y="0"/>
                  </a:moveTo>
                  <a:lnTo>
                    <a:pt x="0" y="750443"/>
                  </a:lnTo>
                  <a:lnTo>
                    <a:pt x="228600" y="760476"/>
                  </a:lnTo>
                  <a:lnTo>
                    <a:pt x="205359" y="500253"/>
                  </a:lnTo>
                  <a:lnTo>
                    <a:pt x="206501" y="350266"/>
                  </a:lnTo>
                  <a:lnTo>
                    <a:pt x="219328" y="110109"/>
                  </a:lnTo>
                  <a:lnTo>
                    <a:pt x="83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005077" y="414604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4644" y="182533"/>
                </a:lnTo>
                <a:lnTo>
                  <a:pt x="17964" y="139624"/>
                </a:lnTo>
                <a:lnTo>
                  <a:pt x="39041" y="100793"/>
                </a:lnTo>
                <a:lnTo>
                  <a:pt x="66955" y="66960"/>
                </a:lnTo>
                <a:lnTo>
                  <a:pt x="100788" y="39045"/>
                </a:lnTo>
                <a:lnTo>
                  <a:pt x="139619" y="17966"/>
                </a:lnTo>
                <a:lnTo>
                  <a:pt x="182529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599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29" y="452555"/>
                </a:lnTo>
                <a:lnTo>
                  <a:pt x="139619" y="439233"/>
                </a:lnTo>
                <a:lnTo>
                  <a:pt x="100788" y="418154"/>
                </a:lnTo>
                <a:lnTo>
                  <a:pt x="66955" y="390239"/>
                </a:lnTo>
                <a:lnTo>
                  <a:pt x="39041" y="356406"/>
                </a:lnTo>
                <a:lnTo>
                  <a:pt x="17964" y="317575"/>
                </a:lnTo>
                <a:lnTo>
                  <a:pt x="4644" y="274666"/>
                </a:lnTo>
                <a:lnTo>
                  <a:pt x="0" y="228599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07438" y="1776425"/>
            <a:ext cx="4046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  <a:tabLst>
                <a:tab pos="1258570" algn="l"/>
                <a:tab pos="2437765" algn="l"/>
                <a:tab pos="3684270" algn="l"/>
              </a:tabLst>
            </a:pP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75" spc="-37" baseline="-21021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2775" baseline="-2102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75" spc="-37" baseline="-2102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775" baseline="-2102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75" spc="-37" baseline="-2102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775" baseline="-2102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75" spc="-37" baseline="-2102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2775" baseline="-21021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668272" y="2317750"/>
          <a:ext cx="4792979" cy="99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8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800" b="1" spc="-25" dirty="0">
                          <a:latin typeface="Arial"/>
                          <a:cs typeface="Arial"/>
                        </a:rPr>
                        <a:t>+3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900" y="2983992"/>
            <a:ext cx="763524" cy="2087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755" y="2450592"/>
            <a:ext cx="822960" cy="20878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52550" y="4163646"/>
            <a:ext cx="25717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-25" dirty="0">
                <a:solidFill>
                  <a:srgbClr val="125586"/>
                </a:solidFill>
                <a:latin typeface="Cambria Math"/>
                <a:cs typeface="Cambria Math"/>
              </a:rPr>
              <a:t>a)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4325" y="4084446"/>
            <a:ext cx="320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7" baseline="-20833" dirty="0">
                <a:solidFill>
                  <a:srgbClr val="125586"/>
                </a:solidFill>
                <a:latin typeface="Cambria Math"/>
                <a:cs typeface="Cambria Math"/>
              </a:rPr>
              <a:t>π</a:t>
            </a:r>
            <a:r>
              <a:rPr sz="1450" spc="-25" dirty="0">
                <a:solidFill>
                  <a:srgbClr val="125586"/>
                </a:solidFill>
                <a:latin typeface="Cambria Math"/>
                <a:cs typeface="Cambria Math"/>
              </a:rPr>
              <a:t>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97507" y="4253484"/>
            <a:ext cx="288290" cy="236220"/>
          </a:xfrm>
          <a:custGeom>
            <a:avLst/>
            <a:gdLst/>
            <a:ahLst/>
            <a:cxnLst/>
            <a:rect l="l" t="t" r="r" b="b"/>
            <a:pathLst>
              <a:path w="288289" h="236220">
                <a:moveTo>
                  <a:pt x="212851" y="0"/>
                </a:moveTo>
                <a:lnTo>
                  <a:pt x="209423" y="9525"/>
                </a:lnTo>
                <a:lnTo>
                  <a:pt x="223117" y="15430"/>
                </a:lnTo>
                <a:lnTo>
                  <a:pt x="234870" y="23622"/>
                </a:lnTo>
                <a:lnTo>
                  <a:pt x="258677" y="61650"/>
                </a:lnTo>
                <a:lnTo>
                  <a:pt x="266445" y="116586"/>
                </a:lnTo>
                <a:lnTo>
                  <a:pt x="265584" y="137423"/>
                </a:lnTo>
                <a:lnTo>
                  <a:pt x="252475" y="188341"/>
                </a:lnTo>
                <a:lnTo>
                  <a:pt x="223258" y="220130"/>
                </a:lnTo>
                <a:lnTo>
                  <a:pt x="209804" y="226060"/>
                </a:lnTo>
                <a:lnTo>
                  <a:pt x="212851" y="235712"/>
                </a:lnTo>
                <a:lnTo>
                  <a:pt x="257839" y="208887"/>
                </a:lnTo>
                <a:lnTo>
                  <a:pt x="283178" y="159480"/>
                </a:lnTo>
                <a:lnTo>
                  <a:pt x="288036" y="117856"/>
                </a:lnTo>
                <a:lnTo>
                  <a:pt x="286821" y="96281"/>
                </a:lnTo>
                <a:lnTo>
                  <a:pt x="277106" y="57991"/>
                </a:lnTo>
                <a:lnTo>
                  <a:pt x="244919" y="15065"/>
                </a:lnTo>
                <a:lnTo>
                  <a:pt x="229921" y="6145"/>
                </a:lnTo>
                <a:lnTo>
                  <a:pt x="212851" y="0"/>
                </a:lnTo>
                <a:close/>
              </a:path>
              <a:path w="288289" h="236220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599"/>
                </a:lnTo>
                <a:lnTo>
                  <a:pt x="75184" y="235712"/>
                </a:lnTo>
                <a:lnTo>
                  <a:pt x="78231" y="226060"/>
                </a:lnTo>
                <a:lnTo>
                  <a:pt x="64777" y="220130"/>
                </a:lnTo>
                <a:lnTo>
                  <a:pt x="53181" y="211867"/>
                </a:lnTo>
                <a:lnTo>
                  <a:pt x="29412" y="173289"/>
                </a:lnTo>
                <a:lnTo>
                  <a:pt x="21590" y="116586"/>
                </a:lnTo>
                <a:lnTo>
                  <a:pt x="22451" y="96512"/>
                </a:lnTo>
                <a:lnTo>
                  <a:pt x="35560" y="46863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1255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67864" y="4177410"/>
            <a:ext cx="401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𝑠</a:t>
            </a:r>
            <a:r>
              <a:rPr sz="2000" spc="41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000" spc="-60" dirty="0">
                <a:solidFill>
                  <a:srgbClr val="125586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2550" y="5078300"/>
            <a:ext cx="26987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-25" dirty="0">
                <a:solidFill>
                  <a:srgbClr val="125586"/>
                </a:solidFill>
                <a:latin typeface="Cambria Math"/>
                <a:cs typeface="Cambria Math"/>
              </a:rPr>
              <a:t>b)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84325" y="4999101"/>
            <a:ext cx="320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7" baseline="-20833" dirty="0">
                <a:solidFill>
                  <a:srgbClr val="125586"/>
                </a:solidFill>
                <a:latin typeface="Cambria Math"/>
                <a:cs typeface="Cambria Math"/>
              </a:rPr>
              <a:t>π</a:t>
            </a:r>
            <a:r>
              <a:rPr sz="1450" spc="-25" dirty="0">
                <a:solidFill>
                  <a:srgbClr val="125586"/>
                </a:solidFill>
                <a:latin typeface="Cambria Math"/>
                <a:cs typeface="Cambria Math"/>
              </a:rPr>
              <a:t>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97507" y="5167884"/>
            <a:ext cx="288290" cy="236220"/>
          </a:xfrm>
          <a:custGeom>
            <a:avLst/>
            <a:gdLst/>
            <a:ahLst/>
            <a:cxnLst/>
            <a:rect l="l" t="t" r="r" b="b"/>
            <a:pathLst>
              <a:path w="288289" h="236220">
                <a:moveTo>
                  <a:pt x="212851" y="0"/>
                </a:moveTo>
                <a:lnTo>
                  <a:pt x="209423" y="9525"/>
                </a:lnTo>
                <a:lnTo>
                  <a:pt x="223117" y="15430"/>
                </a:lnTo>
                <a:lnTo>
                  <a:pt x="234870" y="23622"/>
                </a:lnTo>
                <a:lnTo>
                  <a:pt x="258677" y="61650"/>
                </a:lnTo>
                <a:lnTo>
                  <a:pt x="266445" y="116586"/>
                </a:lnTo>
                <a:lnTo>
                  <a:pt x="265584" y="137423"/>
                </a:lnTo>
                <a:lnTo>
                  <a:pt x="252475" y="188341"/>
                </a:lnTo>
                <a:lnTo>
                  <a:pt x="223258" y="220130"/>
                </a:lnTo>
                <a:lnTo>
                  <a:pt x="209804" y="226060"/>
                </a:lnTo>
                <a:lnTo>
                  <a:pt x="212851" y="235712"/>
                </a:lnTo>
                <a:lnTo>
                  <a:pt x="257839" y="208887"/>
                </a:lnTo>
                <a:lnTo>
                  <a:pt x="283178" y="159480"/>
                </a:lnTo>
                <a:lnTo>
                  <a:pt x="288036" y="117856"/>
                </a:lnTo>
                <a:lnTo>
                  <a:pt x="286821" y="96281"/>
                </a:lnTo>
                <a:lnTo>
                  <a:pt x="277106" y="57991"/>
                </a:lnTo>
                <a:lnTo>
                  <a:pt x="244919" y="15065"/>
                </a:lnTo>
                <a:lnTo>
                  <a:pt x="229921" y="6145"/>
                </a:lnTo>
                <a:lnTo>
                  <a:pt x="212851" y="0"/>
                </a:lnTo>
                <a:close/>
              </a:path>
              <a:path w="288289" h="236220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599"/>
                </a:lnTo>
                <a:lnTo>
                  <a:pt x="75184" y="235712"/>
                </a:lnTo>
                <a:lnTo>
                  <a:pt x="78231" y="226060"/>
                </a:lnTo>
                <a:lnTo>
                  <a:pt x="64777" y="220130"/>
                </a:lnTo>
                <a:lnTo>
                  <a:pt x="53181" y="211867"/>
                </a:lnTo>
                <a:lnTo>
                  <a:pt x="29412" y="173289"/>
                </a:lnTo>
                <a:lnTo>
                  <a:pt x="21590" y="116586"/>
                </a:lnTo>
                <a:lnTo>
                  <a:pt x="22451" y="96512"/>
                </a:lnTo>
                <a:lnTo>
                  <a:pt x="35560" y="46863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1255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67864" y="5092065"/>
            <a:ext cx="4578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910" algn="l"/>
              </a:tabLst>
            </a:pPr>
            <a:r>
              <a:rPr sz="2000" spc="-50" dirty="0">
                <a:solidFill>
                  <a:srgbClr val="FF0000"/>
                </a:solidFill>
                <a:latin typeface="Cambria Math"/>
                <a:cs typeface="Cambria Math"/>
              </a:rPr>
              <a:t>𝑠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sz="2000" spc="-50" dirty="0">
                <a:solidFill>
                  <a:srgbClr val="125586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2550" y="5992726"/>
            <a:ext cx="24447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-25" dirty="0">
                <a:solidFill>
                  <a:srgbClr val="125586"/>
                </a:solidFill>
                <a:latin typeface="Cambria Math"/>
                <a:cs typeface="Cambria Math"/>
              </a:rPr>
              <a:t>c)</a:t>
            </a:r>
            <a:endParaRPr sz="21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84325" y="5913526"/>
            <a:ext cx="320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7" baseline="-20833" dirty="0">
                <a:solidFill>
                  <a:srgbClr val="125586"/>
                </a:solidFill>
                <a:latin typeface="Cambria Math"/>
                <a:cs typeface="Cambria Math"/>
              </a:rPr>
              <a:t>π</a:t>
            </a:r>
            <a:r>
              <a:rPr sz="1450" spc="-25" dirty="0">
                <a:solidFill>
                  <a:srgbClr val="125586"/>
                </a:solidFill>
                <a:latin typeface="Cambria Math"/>
                <a:cs typeface="Cambria Math"/>
              </a:rPr>
              <a:t>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97507" y="6082220"/>
            <a:ext cx="288290" cy="236220"/>
          </a:xfrm>
          <a:custGeom>
            <a:avLst/>
            <a:gdLst/>
            <a:ahLst/>
            <a:cxnLst/>
            <a:rect l="l" t="t" r="r" b="b"/>
            <a:pathLst>
              <a:path w="288289" h="236220">
                <a:moveTo>
                  <a:pt x="212851" y="0"/>
                </a:moveTo>
                <a:lnTo>
                  <a:pt x="209423" y="9575"/>
                </a:lnTo>
                <a:lnTo>
                  <a:pt x="223117" y="15495"/>
                </a:lnTo>
                <a:lnTo>
                  <a:pt x="234870" y="23691"/>
                </a:lnTo>
                <a:lnTo>
                  <a:pt x="258677" y="61689"/>
                </a:lnTo>
                <a:lnTo>
                  <a:pt x="266445" y="116687"/>
                </a:lnTo>
                <a:lnTo>
                  <a:pt x="265584" y="137485"/>
                </a:lnTo>
                <a:lnTo>
                  <a:pt x="252475" y="188391"/>
                </a:lnTo>
                <a:lnTo>
                  <a:pt x="223258" y="220226"/>
                </a:lnTo>
                <a:lnTo>
                  <a:pt x="209804" y="226174"/>
                </a:lnTo>
                <a:lnTo>
                  <a:pt x="212851" y="235750"/>
                </a:lnTo>
                <a:lnTo>
                  <a:pt x="257839" y="208984"/>
                </a:lnTo>
                <a:lnTo>
                  <a:pt x="283178" y="159585"/>
                </a:lnTo>
                <a:lnTo>
                  <a:pt x="288036" y="117932"/>
                </a:lnTo>
                <a:lnTo>
                  <a:pt x="286821" y="96320"/>
                </a:lnTo>
                <a:lnTo>
                  <a:pt x="277106" y="58015"/>
                </a:lnTo>
                <a:lnTo>
                  <a:pt x="244919" y="15114"/>
                </a:lnTo>
                <a:lnTo>
                  <a:pt x="229921" y="6169"/>
                </a:lnTo>
                <a:lnTo>
                  <a:pt x="212851" y="0"/>
                </a:lnTo>
                <a:close/>
              </a:path>
              <a:path w="288289" h="236220">
                <a:moveTo>
                  <a:pt x="75184" y="0"/>
                </a:moveTo>
                <a:lnTo>
                  <a:pt x="30214" y="26833"/>
                </a:lnTo>
                <a:lnTo>
                  <a:pt x="4857" y="76347"/>
                </a:lnTo>
                <a:lnTo>
                  <a:pt x="0" y="117932"/>
                </a:lnTo>
                <a:lnTo>
                  <a:pt x="1214" y="139594"/>
                </a:lnTo>
                <a:lnTo>
                  <a:pt x="10929" y="177903"/>
                </a:lnTo>
                <a:lnTo>
                  <a:pt x="43068" y="220660"/>
                </a:lnTo>
                <a:lnTo>
                  <a:pt x="75184" y="235750"/>
                </a:lnTo>
                <a:lnTo>
                  <a:pt x="78231" y="226174"/>
                </a:lnTo>
                <a:lnTo>
                  <a:pt x="64777" y="220226"/>
                </a:lnTo>
                <a:lnTo>
                  <a:pt x="53181" y="211945"/>
                </a:lnTo>
                <a:lnTo>
                  <a:pt x="29412" y="173337"/>
                </a:lnTo>
                <a:lnTo>
                  <a:pt x="21590" y="116687"/>
                </a:lnTo>
                <a:lnTo>
                  <a:pt x="22451" y="96575"/>
                </a:lnTo>
                <a:lnTo>
                  <a:pt x="35560" y="46913"/>
                </a:lnTo>
                <a:lnTo>
                  <a:pt x="64992" y="15495"/>
                </a:lnTo>
                <a:lnTo>
                  <a:pt x="78612" y="9575"/>
                </a:lnTo>
                <a:lnTo>
                  <a:pt x="75184" y="0"/>
                </a:lnTo>
                <a:close/>
              </a:path>
            </a:pathLst>
          </a:custGeom>
          <a:solidFill>
            <a:srgbClr val="1255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67864" y="6006490"/>
            <a:ext cx="4578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910" algn="l"/>
              </a:tabLst>
            </a:pPr>
            <a:r>
              <a:rPr sz="2000" spc="-50" dirty="0">
                <a:solidFill>
                  <a:srgbClr val="FF0000"/>
                </a:solidFill>
                <a:latin typeface="Cambria Math"/>
                <a:cs typeface="Cambria Math"/>
              </a:rPr>
              <a:t>𝑠</a:t>
            </a:r>
            <a:r>
              <a:rPr sz="2000" dirty="0">
                <a:solidFill>
                  <a:srgbClr val="FF0000"/>
                </a:solidFill>
                <a:latin typeface="Cambria Math"/>
                <a:cs typeface="Cambria Math"/>
              </a:rPr>
              <a:t>	</a:t>
            </a:r>
            <a:r>
              <a:rPr sz="2000" spc="-50" dirty="0">
                <a:solidFill>
                  <a:srgbClr val="125586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470023" y="4170171"/>
          <a:ext cx="3238500" cy="400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2613" y="4308347"/>
            <a:ext cx="512734" cy="1295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5576" y="4308347"/>
            <a:ext cx="512063" cy="12953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7009" y="4308347"/>
            <a:ext cx="512734" cy="12953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5105" y="4308347"/>
            <a:ext cx="512734" cy="129539"/>
          </a:xfrm>
          <a:prstGeom prst="rect">
            <a:avLst/>
          </a:prstGeom>
        </p:spPr>
      </p:pic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2470023" y="5988024"/>
          <a:ext cx="3238500" cy="400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8310" y="6126479"/>
            <a:ext cx="475703" cy="12953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0602" y="6126479"/>
            <a:ext cx="475703" cy="12953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2706" y="6126479"/>
            <a:ext cx="475703" cy="12953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0802" y="6126479"/>
            <a:ext cx="475703" cy="129539"/>
          </a:xfrm>
          <a:prstGeom prst="rect">
            <a:avLst/>
          </a:prstGeom>
        </p:spPr>
      </p:pic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2470023" y="5073650"/>
          <a:ext cx="3238500" cy="400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25586"/>
                      </a:solidFill>
                      <a:prstDash val="solid"/>
                    </a:lnL>
                    <a:lnR w="12700">
                      <a:solidFill>
                        <a:srgbClr val="125586"/>
                      </a:solidFill>
                      <a:prstDash val="solid"/>
                    </a:lnR>
                    <a:lnT w="12700">
                      <a:solidFill>
                        <a:srgbClr val="125586"/>
                      </a:solidFill>
                      <a:prstDash val="solid"/>
                    </a:lnT>
                    <a:lnB w="12700">
                      <a:solidFill>
                        <a:srgbClr val="12558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2613" y="5212079"/>
            <a:ext cx="512734" cy="12953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7009" y="5212079"/>
            <a:ext cx="512734" cy="12953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9266" y="5212079"/>
            <a:ext cx="475703" cy="12953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4894" y="5219700"/>
            <a:ext cx="475703" cy="13106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02195" y="5070347"/>
            <a:ext cx="4619661" cy="434771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7171181" y="5784341"/>
            <a:ext cx="4323715" cy="769620"/>
          </a:xfrm>
          <a:prstGeom prst="rect">
            <a:avLst/>
          </a:prstGeom>
          <a:solidFill>
            <a:srgbClr val="EAEFF7"/>
          </a:solidFill>
          <a:ln w="38100">
            <a:solidFill>
              <a:srgbClr val="125586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300"/>
              </a:spcBef>
            </a:pP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For</a:t>
            </a:r>
            <a:r>
              <a:rPr sz="2200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each</a:t>
            </a:r>
            <a:r>
              <a:rPr sz="2200" b="1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state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,</a:t>
            </a:r>
            <a:r>
              <a:rPr sz="22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select</a:t>
            </a:r>
            <a:r>
              <a:rPr sz="2200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200" spc="-2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125586"/>
                </a:solidFill>
                <a:latin typeface="Arial"/>
                <a:cs typeface="Arial"/>
              </a:rPr>
              <a:t>action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30119" y="4527042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64001" y="4527042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97628" y="4527042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31638" y="4527042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03576" y="541487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37203" y="541487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71085" y="541487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204714" y="5414873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-37" baseline="-2083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075166" y="2699765"/>
            <a:ext cx="2312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452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Tabular representations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467855" y="2789682"/>
            <a:ext cx="2504440" cy="306070"/>
          </a:xfrm>
          <a:custGeom>
            <a:avLst/>
            <a:gdLst/>
            <a:ahLst/>
            <a:cxnLst/>
            <a:rect l="l" t="t" r="r" b="b"/>
            <a:pathLst>
              <a:path w="2504440" h="306069">
                <a:moveTo>
                  <a:pt x="76443" y="31592"/>
                </a:moveTo>
                <a:lnTo>
                  <a:pt x="75075" y="44155"/>
                </a:lnTo>
                <a:lnTo>
                  <a:pt x="2502916" y="305688"/>
                </a:lnTo>
                <a:lnTo>
                  <a:pt x="2504186" y="292988"/>
                </a:lnTo>
                <a:lnTo>
                  <a:pt x="76443" y="31592"/>
                </a:lnTo>
                <a:close/>
              </a:path>
              <a:path w="2504440" h="306069">
                <a:moveTo>
                  <a:pt x="79883" y="0"/>
                </a:moveTo>
                <a:lnTo>
                  <a:pt x="0" y="29717"/>
                </a:lnTo>
                <a:lnTo>
                  <a:pt x="71627" y="75818"/>
                </a:lnTo>
                <a:lnTo>
                  <a:pt x="75075" y="44155"/>
                </a:lnTo>
                <a:lnTo>
                  <a:pt x="62484" y="42798"/>
                </a:lnTo>
                <a:lnTo>
                  <a:pt x="63753" y="30225"/>
                </a:lnTo>
                <a:lnTo>
                  <a:pt x="76592" y="30225"/>
                </a:lnTo>
                <a:lnTo>
                  <a:pt x="79883" y="0"/>
                </a:lnTo>
                <a:close/>
              </a:path>
              <a:path w="2504440" h="306069">
                <a:moveTo>
                  <a:pt x="63753" y="30225"/>
                </a:moveTo>
                <a:lnTo>
                  <a:pt x="62484" y="42798"/>
                </a:lnTo>
                <a:lnTo>
                  <a:pt x="75075" y="44155"/>
                </a:lnTo>
                <a:lnTo>
                  <a:pt x="76443" y="31592"/>
                </a:lnTo>
                <a:lnTo>
                  <a:pt x="63753" y="30225"/>
                </a:lnTo>
                <a:close/>
              </a:path>
              <a:path w="2504440" h="306069">
                <a:moveTo>
                  <a:pt x="76592" y="30225"/>
                </a:moveTo>
                <a:lnTo>
                  <a:pt x="63753" y="30225"/>
                </a:lnTo>
                <a:lnTo>
                  <a:pt x="76443" y="31592"/>
                </a:lnTo>
                <a:lnTo>
                  <a:pt x="76592" y="302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15000" y="3083179"/>
            <a:ext cx="3259454" cy="1301115"/>
          </a:xfrm>
          <a:custGeom>
            <a:avLst/>
            <a:gdLst/>
            <a:ahLst/>
            <a:cxnLst/>
            <a:rect l="l" t="t" r="r" b="b"/>
            <a:pathLst>
              <a:path w="3259454" h="1301114">
                <a:moveTo>
                  <a:pt x="56896" y="1229995"/>
                </a:moveTo>
                <a:lnTo>
                  <a:pt x="0" y="1293495"/>
                </a:lnTo>
                <a:lnTo>
                  <a:pt x="84836" y="1300861"/>
                </a:lnTo>
                <a:lnTo>
                  <a:pt x="75072" y="1276096"/>
                </a:lnTo>
                <a:lnTo>
                  <a:pt x="61340" y="1276096"/>
                </a:lnTo>
                <a:lnTo>
                  <a:pt x="56641" y="1264285"/>
                </a:lnTo>
                <a:lnTo>
                  <a:pt x="68557" y="1259573"/>
                </a:lnTo>
                <a:lnTo>
                  <a:pt x="56896" y="1229995"/>
                </a:lnTo>
                <a:close/>
              </a:path>
              <a:path w="3259454" h="1301114">
                <a:moveTo>
                  <a:pt x="68557" y="1259573"/>
                </a:moveTo>
                <a:lnTo>
                  <a:pt x="56641" y="1264285"/>
                </a:lnTo>
                <a:lnTo>
                  <a:pt x="61340" y="1276096"/>
                </a:lnTo>
                <a:lnTo>
                  <a:pt x="73220" y="1271399"/>
                </a:lnTo>
                <a:lnTo>
                  <a:pt x="68557" y="1259573"/>
                </a:lnTo>
                <a:close/>
              </a:path>
              <a:path w="3259454" h="1301114">
                <a:moveTo>
                  <a:pt x="73220" y="1271399"/>
                </a:moveTo>
                <a:lnTo>
                  <a:pt x="61340" y="1276096"/>
                </a:lnTo>
                <a:lnTo>
                  <a:pt x="75072" y="1276096"/>
                </a:lnTo>
                <a:lnTo>
                  <a:pt x="73220" y="1271399"/>
                </a:lnTo>
                <a:close/>
              </a:path>
              <a:path w="3259454" h="1301114">
                <a:moveTo>
                  <a:pt x="3254502" y="0"/>
                </a:moveTo>
                <a:lnTo>
                  <a:pt x="68557" y="1259573"/>
                </a:lnTo>
                <a:lnTo>
                  <a:pt x="73220" y="1271399"/>
                </a:lnTo>
                <a:lnTo>
                  <a:pt x="3259074" y="11811"/>
                </a:lnTo>
                <a:lnTo>
                  <a:pt x="32545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609085" y="3298317"/>
            <a:ext cx="1075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𝑄</a:t>
            </a:r>
            <a:r>
              <a:rPr sz="2625" baseline="28571" dirty="0">
                <a:latin typeface="Cambria Math"/>
                <a:cs typeface="Cambria Math"/>
              </a:rPr>
              <a:t>∗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𝑠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25" dirty="0">
                <a:solidFill>
                  <a:srgbClr val="125586"/>
                </a:solidFill>
                <a:latin typeface="Cambria Math"/>
                <a:cs typeface="Cambria Math"/>
              </a:rPr>
              <a:t>a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798054" y="6172202"/>
            <a:ext cx="3070225" cy="33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with</a:t>
            </a:r>
            <a:r>
              <a:rPr sz="2200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2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largest</a:t>
            </a:r>
            <a:r>
              <a:rPr sz="2200" b="1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Q</a:t>
            </a:r>
            <a:r>
              <a:rPr sz="2200" b="1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125586"/>
                </a:solidFill>
                <a:latin typeface="Arial"/>
                <a:cs typeface="Arial"/>
              </a:rPr>
              <a:t>value</a:t>
            </a:r>
            <a:endParaRPr sz="2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44851" y="6357023"/>
            <a:ext cx="1397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78733" y="6357023"/>
            <a:ext cx="1397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412360" y="6357023"/>
            <a:ext cx="1397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246370" y="6357023"/>
            <a:ext cx="1397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859151" y="6482393"/>
            <a:ext cx="11048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693033" y="6482393"/>
            <a:ext cx="11048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526660" y="6482393"/>
            <a:ext cx="11048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360670" y="6482393"/>
            <a:ext cx="11048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7004" y="1901139"/>
            <a:ext cx="8604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125586"/>
                </a:solidFill>
                <a:latin typeface="Arial"/>
                <a:cs typeface="Arial"/>
              </a:rPr>
              <a:t>Actions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0" grpId="0"/>
      <p:bldP spid="51" grpId="0" animBg="1"/>
      <p:bldP spid="52" grpId="0" animBg="1"/>
      <p:bldP spid="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0076A8"/>
                </a:solidFill>
              </a:rPr>
              <a:t>Tables</a:t>
            </a:r>
            <a:r>
              <a:rPr spc="-70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Do</a:t>
            </a:r>
            <a:r>
              <a:rPr spc="-85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Not</a:t>
            </a:r>
            <a:r>
              <a:rPr spc="-80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Scale</a:t>
            </a:r>
            <a:r>
              <a:rPr spc="-80" dirty="0">
                <a:solidFill>
                  <a:srgbClr val="0076A8"/>
                </a:solidFill>
              </a:rPr>
              <a:t> </a:t>
            </a:r>
            <a:r>
              <a:rPr spc="-20" dirty="0">
                <a:solidFill>
                  <a:srgbClr val="0076A8"/>
                </a:solidFill>
              </a:rPr>
              <a:t>Well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9347" y="1371600"/>
            <a:ext cx="1441703" cy="14478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77071" y="1470660"/>
            <a:ext cx="222885" cy="198120"/>
          </a:xfrm>
          <a:custGeom>
            <a:avLst/>
            <a:gdLst/>
            <a:ahLst/>
            <a:cxnLst/>
            <a:rect l="l" t="t" r="r" b="b"/>
            <a:pathLst>
              <a:path w="222884" h="198119">
                <a:moveTo>
                  <a:pt x="222503" y="0"/>
                </a:moveTo>
                <a:lnTo>
                  <a:pt x="0" y="0"/>
                </a:lnTo>
                <a:lnTo>
                  <a:pt x="0" y="198120"/>
                </a:lnTo>
                <a:lnTo>
                  <a:pt x="222503" y="198120"/>
                </a:lnTo>
                <a:lnTo>
                  <a:pt x="222503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4114800"/>
            <a:ext cx="1097279" cy="1207008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467411" y="4105211"/>
          <a:ext cx="5495290" cy="2423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4280" y="4114800"/>
            <a:ext cx="1097279" cy="12070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5321808"/>
            <a:ext cx="1097279" cy="12070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4280" y="5321808"/>
            <a:ext cx="1097279" cy="12070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1559" y="4114800"/>
            <a:ext cx="1097279" cy="12070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8840" y="4114800"/>
            <a:ext cx="1097279" cy="12070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1559" y="5321808"/>
            <a:ext cx="1097279" cy="12070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8840" y="5321808"/>
            <a:ext cx="1097279" cy="12070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6119" y="4114800"/>
            <a:ext cx="1097279" cy="120700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6119" y="5321808"/>
            <a:ext cx="1097279" cy="120700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64540" y="1324479"/>
            <a:ext cx="6090920" cy="26123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Problematic</a:t>
            </a:r>
            <a:r>
              <a:rPr sz="2400" spc="-65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cases</a:t>
            </a:r>
            <a:r>
              <a:rPr sz="2400" spc="-90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with</a:t>
            </a:r>
            <a:r>
              <a:rPr sz="2400" spc="-85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76A8"/>
                </a:solidFill>
                <a:latin typeface="Arial"/>
                <a:cs typeface="Arial"/>
              </a:rPr>
              <a:t>tables:</a:t>
            </a:r>
            <a:endParaRPr sz="24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400" b="1" dirty="0">
                <a:latin typeface="Arial"/>
                <a:cs typeface="Arial"/>
              </a:rPr>
              <a:t>Large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state/action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spaces</a:t>
            </a:r>
            <a:endParaRPr sz="2400" dirty="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434"/>
              </a:spcBef>
              <a:buClr>
                <a:srgbClr val="0076A8"/>
              </a:buClr>
              <a:buFont typeface="Arial"/>
              <a:buChar char="–"/>
              <a:tabLst>
                <a:tab pos="757555" algn="l"/>
              </a:tabLst>
            </a:pPr>
            <a:r>
              <a:rPr sz="2000" b="1" dirty="0">
                <a:latin typeface="Arial"/>
                <a:cs typeface="Arial"/>
              </a:rPr>
              <a:t>Slow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learn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value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state</a:t>
            </a:r>
            <a:endParaRPr sz="2000" dirty="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600"/>
              </a:spcBef>
              <a:buClr>
                <a:srgbClr val="0076A8"/>
              </a:buClr>
              <a:buChar char="–"/>
              <a:tabLst>
                <a:tab pos="757555" algn="l"/>
              </a:tabLst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memory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storage</a:t>
            </a:r>
            <a:endParaRPr sz="2000" dirty="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600"/>
              </a:spcBef>
              <a:buClr>
                <a:srgbClr val="0076A8"/>
              </a:buClr>
              <a:buChar char="–"/>
              <a:tabLst>
                <a:tab pos="757555" algn="l"/>
              </a:tabLst>
            </a:pPr>
            <a:r>
              <a:rPr sz="2000" dirty="0">
                <a:latin typeface="Arial"/>
                <a:cs typeface="Arial"/>
              </a:rPr>
              <a:t>Cannot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generalize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learning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unvisited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states</a:t>
            </a:r>
            <a:endParaRPr sz="20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739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400" b="1" dirty="0">
                <a:latin typeface="Arial"/>
                <a:cs typeface="Arial"/>
              </a:rPr>
              <a:t>Continuous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state/action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spaces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5536" y="4238500"/>
            <a:ext cx="4853751" cy="1970038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9134475" y="2907792"/>
            <a:ext cx="171450" cy="1087120"/>
          </a:xfrm>
          <a:custGeom>
            <a:avLst/>
            <a:gdLst/>
            <a:ahLst/>
            <a:cxnLst/>
            <a:rect l="l" t="t" r="r" b="b"/>
            <a:pathLst>
              <a:path w="171450" h="1087120">
                <a:moveTo>
                  <a:pt x="57150" y="915543"/>
                </a:moveTo>
                <a:lnTo>
                  <a:pt x="0" y="915543"/>
                </a:lnTo>
                <a:lnTo>
                  <a:pt x="85725" y="1086993"/>
                </a:lnTo>
                <a:lnTo>
                  <a:pt x="157162" y="944118"/>
                </a:lnTo>
                <a:lnTo>
                  <a:pt x="57150" y="944118"/>
                </a:lnTo>
                <a:lnTo>
                  <a:pt x="57150" y="915543"/>
                </a:lnTo>
                <a:close/>
              </a:path>
              <a:path w="171450" h="1087120">
                <a:moveTo>
                  <a:pt x="114300" y="0"/>
                </a:moveTo>
                <a:lnTo>
                  <a:pt x="57150" y="0"/>
                </a:lnTo>
                <a:lnTo>
                  <a:pt x="57150" y="944118"/>
                </a:lnTo>
                <a:lnTo>
                  <a:pt x="114300" y="944118"/>
                </a:lnTo>
                <a:lnTo>
                  <a:pt x="114300" y="0"/>
                </a:lnTo>
                <a:close/>
              </a:path>
              <a:path w="171450" h="1087120">
                <a:moveTo>
                  <a:pt x="171450" y="915543"/>
                </a:moveTo>
                <a:lnTo>
                  <a:pt x="114300" y="915543"/>
                </a:lnTo>
                <a:lnTo>
                  <a:pt x="114300" y="944118"/>
                </a:lnTo>
                <a:lnTo>
                  <a:pt x="157162" y="944118"/>
                </a:lnTo>
                <a:lnTo>
                  <a:pt x="171450" y="915543"/>
                </a:lnTo>
                <a:close/>
              </a:path>
            </a:pathLst>
          </a:custGeom>
          <a:solidFill>
            <a:srgbClr val="0076A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328" y="79716"/>
            <a:ext cx="1214365" cy="24438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253" y="176784"/>
            <a:ext cx="10299065" cy="212090"/>
          </a:xfrm>
          <a:custGeom>
            <a:avLst/>
            <a:gdLst/>
            <a:ahLst/>
            <a:cxnLst/>
            <a:rect l="l" t="t" r="r" b="b"/>
            <a:pathLst>
              <a:path w="10299065" h="212090">
                <a:moveTo>
                  <a:pt x="10298760" y="0"/>
                </a:moveTo>
                <a:lnTo>
                  <a:pt x="0" y="0"/>
                </a:lnTo>
                <a:lnTo>
                  <a:pt x="0" y="211582"/>
                </a:lnTo>
                <a:lnTo>
                  <a:pt x="1346" y="211582"/>
                </a:lnTo>
              </a:path>
            </a:pathLst>
          </a:custGeom>
          <a:ln w="12700">
            <a:solidFill>
              <a:srgbClr val="0076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76A8"/>
                </a:solidFill>
              </a:rPr>
              <a:t>Solution:</a:t>
            </a:r>
            <a:r>
              <a:rPr spc="-150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Parametric</a:t>
            </a:r>
            <a:r>
              <a:rPr spc="-90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Function</a:t>
            </a:r>
            <a:r>
              <a:rPr spc="-185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Approximation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17394" y="5317337"/>
            <a:ext cx="7357109" cy="876522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535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latin typeface="Arial"/>
                <a:cs typeface="Arial"/>
              </a:rPr>
              <a:t>Neural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networks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are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more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powerful</a:t>
            </a:r>
            <a:endParaRPr sz="2200" dirty="0">
              <a:latin typeface="Arial"/>
              <a:cs typeface="Arial"/>
            </a:endParaRPr>
          </a:p>
          <a:p>
            <a:pPr marL="471170">
              <a:lnSpc>
                <a:spcPct val="100000"/>
              </a:lnSpc>
              <a:spcBef>
                <a:spcPts val="390"/>
              </a:spcBef>
              <a:tabLst>
                <a:tab pos="757555" algn="l"/>
              </a:tabLst>
            </a:pPr>
            <a:r>
              <a:rPr sz="1800" spc="-50" dirty="0">
                <a:solidFill>
                  <a:srgbClr val="0076A8"/>
                </a:solidFill>
                <a:latin typeface="Arial"/>
                <a:cs typeface="Arial"/>
              </a:rPr>
              <a:t>–</a:t>
            </a:r>
            <a:r>
              <a:rPr sz="1800" dirty="0">
                <a:solidFill>
                  <a:srgbClr val="0076A8"/>
                </a:solidFill>
                <a:latin typeface="Arial"/>
                <a:cs typeface="Arial"/>
              </a:rPr>
              <a:t>	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represent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complex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policies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6348" y="1241298"/>
            <a:ext cx="2654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76A8"/>
                </a:solidFill>
                <a:latin typeface="Arial"/>
                <a:cs typeface="Arial"/>
              </a:rPr>
              <a:t>Neural</a:t>
            </a:r>
            <a:r>
              <a:rPr sz="2800" spc="-65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76A8"/>
                </a:solidFill>
                <a:latin typeface="Arial"/>
                <a:cs typeface="Arial"/>
              </a:rPr>
              <a:t>Networks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6780" y="1321384"/>
            <a:ext cx="1943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76A8"/>
                </a:solidFill>
                <a:latin typeface="Arial"/>
                <a:cs typeface="Arial"/>
              </a:rPr>
              <a:t>Polynomials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1544" y="2287231"/>
            <a:ext cx="3178990" cy="38115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65860" y="3214116"/>
            <a:ext cx="2933700" cy="506095"/>
            <a:chOff x="1165860" y="3214116"/>
            <a:chExt cx="2933700" cy="50609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514" y="3214116"/>
              <a:ext cx="2489983" cy="4038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860" y="3214116"/>
              <a:ext cx="1264919" cy="505968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824863" y="4433951"/>
            <a:ext cx="405130" cy="328930"/>
          </a:xfrm>
          <a:custGeom>
            <a:avLst/>
            <a:gdLst/>
            <a:ahLst/>
            <a:cxnLst/>
            <a:rect l="l" t="t" r="r" b="b"/>
            <a:pathLst>
              <a:path w="405130" h="328929">
                <a:moveTo>
                  <a:pt x="300100" y="0"/>
                </a:moveTo>
                <a:lnTo>
                  <a:pt x="295401" y="13335"/>
                </a:lnTo>
                <a:lnTo>
                  <a:pt x="314451" y="21595"/>
                </a:lnTo>
                <a:lnTo>
                  <a:pt x="330834" y="33035"/>
                </a:lnTo>
                <a:lnTo>
                  <a:pt x="355600" y="65405"/>
                </a:lnTo>
                <a:lnTo>
                  <a:pt x="370173" y="109156"/>
                </a:lnTo>
                <a:lnTo>
                  <a:pt x="375031" y="162813"/>
                </a:lnTo>
                <a:lnTo>
                  <a:pt x="373796" y="191791"/>
                </a:lnTo>
                <a:lnTo>
                  <a:pt x="363993" y="241841"/>
                </a:lnTo>
                <a:lnTo>
                  <a:pt x="344451" y="280912"/>
                </a:lnTo>
                <a:lnTo>
                  <a:pt x="314646" y="307288"/>
                </a:lnTo>
                <a:lnTo>
                  <a:pt x="295910" y="315594"/>
                </a:lnTo>
                <a:lnTo>
                  <a:pt x="300100" y="328930"/>
                </a:lnTo>
                <a:lnTo>
                  <a:pt x="344931" y="307879"/>
                </a:lnTo>
                <a:lnTo>
                  <a:pt x="377951" y="271399"/>
                </a:lnTo>
                <a:lnTo>
                  <a:pt x="398240" y="222662"/>
                </a:lnTo>
                <a:lnTo>
                  <a:pt x="405003" y="164592"/>
                </a:lnTo>
                <a:lnTo>
                  <a:pt x="403310" y="134399"/>
                </a:lnTo>
                <a:lnTo>
                  <a:pt x="389733" y="80920"/>
                </a:lnTo>
                <a:lnTo>
                  <a:pt x="362823" y="37415"/>
                </a:lnTo>
                <a:lnTo>
                  <a:pt x="323961" y="8598"/>
                </a:lnTo>
                <a:lnTo>
                  <a:pt x="300100" y="0"/>
                </a:lnTo>
                <a:close/>
              </a:path>
              <a:path w="405130" h="328929">
                <a:moveTo>
                  <a:pt x="104901" y="0"/>
                </a:moveTo>
                <a:lnTo>
                  <a:pt x="60118" y="21066"/>
                </a:lnTo>
                <a:lnTo>
                  <a:pt x="27050" y="57657"/>
                </a:lnTo>
                <a:lnTo>
                  <a:pt x="6762" y="106505"/>
                </a:lnTo>
                <a:lnTo>
                  <a:pt x="0" y="164592"/>
                </a:lnTo>
                <a:lnTo>
                  <a:pt x="1690" y="194782"/>
                </a:lnTo>
                <a:lnTo>
                  <a:pt x="15216" y="248209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1" y="328930"/>
                </a:lnTo>
                <a:lnTo>
                  <a:pt x="109093" y="315594"/>
                </a:lnTo>
                <a:lnTo>
                  <a:pt x="90302" y="307288"/>
                </a:lnTo>
                <a:lnTo>
                  <a:pt x="74120" y="295719"/>
                </a:lnTo>
                <a:lnTo>
                  <a:pt x="49530" y="262890"/>
                </a:lnTo>
                <a:lnTo>
                  <a:pt x="34845" y="218138"/>
                </a:lnTo>
                <a:lnTo>
                  <a:pt x="29972" y="162813"/>
                </a:lnTo>
                <a:lnTo>
                  <a:pt x="31188" y="134735"/>
                </a:lnTo>
                <a:lnTo>
                  <a:pt x="40955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007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67688" y="4332859"/>
            <a:ext cx="2183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3380" algn="l"/>
                <a:tab pos="791210" algn="l"/>
              </a:tabLst>
            </a:pPr>
            <a:r>
              <a:rPr sz="2800" spc="-50" dirty="0">
                <a:solidFill>
                  <a:srgbClr val="0076A8"/>
                </a:solidFill>
                <a:latin typeface="Cambria Math"/>
                <a:cs typeface="Cambria Math"/>
              </a:rPr>
              <a:t>π</a:t>
            </a:r>
            <a:r>
              <a:rPr sz="2800" dirty="0">
                <a:solidFill>
                  <a:srgbClr val="0076A8"/>
                </a:solidFill>
                <a:latin typeface="Cambria Math"/>
                <a:cs typeface="Cambria Math"/>
              </a:rPr>
              <a:t>	</a:t>
            </a:r>
            <a:r>
              <a:rPr sz="2800" spc="-50" dirty="0">
                <a:solidFill>
                  <a:srgbClr val="0076A8"/>
                </a:solidFill>
                <a:latin typeface="Cambria Math"/>
                <a:cs typeface="Cambria Math"/>
              </a:rPr>
              <a:t>𝑠</a:t>
            </a:r>
            <a:r>
              <a:rPr sz="2800" dirty="0">
                <a:solidFill>
                  <a:srgbClr val="0076A8"/>
                </a:solidFill>
                <a:latin typeface="Cambria Math"/>
                <a:cs typeface="Cambria Math"/>
              </a:rPr>
              <a:t>	=</a:t>
            </a:r>
            <a:r>
              <a:rPr sz="2800" spc="160" dirty="0">
                <a:solidFill>
                  <a:srgbClr val="0076A8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0076A8"/>
                </a:solidFill>
                <a:latin typeface="Cambria Math"/>
                <a:cs typeface="Cambria Math"/>
              </a:rPr>
              <a:t>𝑤</a:t>
            </a:r>
            <a:r>
              <a:rPr sz="2800" spc="65" dirty="0">
                <a:solidFill>
                  <a:srgbClr val="0076A8"/>
                </a:solidFill>
                <a:latin typeface="Cambria Math"/>
                <a:cs typeface="Cambria Math"/>
              </a:rPr>
              <a:t> </a:t>
            </a:r>
            <a:r>
              <a:rPr sz="2800" spc="-20" dirty="0">
                <a:solidFill>
                  <a:srgbClr val="0076A8"/>
                </a:solidFill>
                <a:latin typeface="Cambria Math"/>
                <a:cs typeface="Cambria Math"/>
              </a:rPr>
              <a:t>𝑥(𝑠)</a:t>
            </a:r>
            <a:endParaRPr sz="2800" dirty="0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8912" y="2017853"/>
            <a:ext cx="4027786" cy="135616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822820" y="3550920"/>
            <a:ext cx="4607560" cy="2011680"/>
            <a:chOff x="6822820" y="3550920"/>
            <a:chExt cx="4607560" cy="201168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7495" y="3553968"/>
              <a:ext cx="4032504" cy="20086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22820" y="3550920"/>
              <a:ext cx="1787525" cy="504825"/>
            </a:xfrm>
            <a:custGeom>
              <a:avLst/>
              <a:gdLst/>
              <a:ahLst/>
              <a:cxnLst/>
              <a:rect l="l" t="t" r="r" b="b"/>
              <a:pathLst>
                <a:path w="1787525" h="504825">
                  <a:moveTo>
                    <a:pt x="1712151" y="473708"/>
                  </a:moveTo>
                  <a:lnTo>
                    <a:pt x="1703831" y="504443"/>
                  </a:lnTo>
                  <a:lnTo>
                    <a:pt x="1787398" y="487425"/>
                  </a:lnTo>
                  <a:lnTo>
                    <a:pt x="1775699" y="477011"/>
                  </a:lnTo>
                  <a:lnTo>
                    <a:pt x="1724405" y="477011"/>
                  </a:lnTo>
                  <a:lnTo>
                    <a:pt x="1712151" y="473708"/>
                  </a:lnTo>
                  <a:close/>
                </a:path>
                <a:path w="1787525" h="504825">
                  <a:moveTo>
                    <a:pt x="1715452" y="461516"/>
                  </a:moveTo>
                  <a:lnTo>
                    <a:pt x="1712151" y="473708"/>
                  </a:lnTo>
                  <a:lnTo>
                    <a:pt x="1724405" y="477011"/>
                  </a:lnTo>
                  <a:lnTo>
                    <a:pt x="1727707" y="464819"/>
                  </a:lnTo>
                  <a:lnTo>
                    <a:pt x="1715452" y="461516"/>
                  </a:lnTo>
                  <a:close/>
                </a:path>
                <a:path w="1787525" h="504825">
                  <a:moveTo>
                    <a:pt x="1723771" y="430783"/>
                  </a:moveTo>
                  <a:lnTo>
                    <a:pt x="1715452" y="461516"/>
                  </a:lnTo>
                  <a:lnTo>
                    <a:pt x="1727707" y="464819"/>
                  </a:lnTo>
                  <a:lnTo>
                    <a:pt x="1724405" y="477011"/>
                  </a:lnTo>
                  <a:lnTo>
                    <a:pt x="1775699" y="477011"/>
                  </a:lnTo>
                  <a:lnTo>
                    <a:pt x="1723771" y="430783"/>
                  </a:lnTo>
                  <a:close/>
                </a:path>
                <a:path w="1787525" h="504825">
                  <a:moveTo>
                    <a:pt x="3301" y="0"/>
                  </a:moveTo>
                  <a:lnTo>
                    <a:pt x="0" y="12191"/>
                  </a:lnTo>
                  <a:lnTo>
                    <a:pt x="1712151" y="473708"/>
                  </a:lnTo>
                  <a:lnTo>
                    <a:pt x="1715452" y="461516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594101" y="3551301"/>
            <a:ext cx="2208530" cy="1287145"/>
            <a:chOff x="2594101" y="3551301"/>
            <a:chExt cx="2208530" cy="1287145"/>
          </a:xfrm>
        </p:grpSpPr>
        <p:sp>
          <p:nvSpPr>
            <p:cNvPr id="20" name="object 20"/>
            <p:cNvSpPr/>
            <p:nvPr/>
          </p:nvSpPr>
          <p:spPr>
            <a:xfrm>
              <a:off x="2606801" y="43685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96183" y="3551301"/>
              <a:ext cx="1806575" cy="884555"/>
            </a:xfrm>
            <a:custGeom>
              <a:avLst/>
              <a:gdLst/>
              <a:ahLst/>
              <a:cxnLst/>
              <a:rect l="l" t="t" r="r" b="b"/>
              <a:pathLst>
                <a:path w="1806575" h="884554">
                  <a:moveTo>
                    <a:pt x="51816" y="815467"/>
                  </a:moveTo>
                  <a:lnTo>
                    <a:pt x="0" y="883031"/>
                  </a:lnTo>
                  <a:lnTo>
                    <a:pt x="85217" y="884047"/>
                  </a:lnTo>
                  <a:lnTo>
                    <a:pt x="74021" y="861060"/>
                  </a:lnTo>
                  <a:lnTo>
                    <a:pt x="59817" y="861060"/>
                  </a:lnTo>
                  <a:lnTo>
                    <a:pt x="54356" y="849630"/>
                  </a:lnTo>
                  <a:lnTo>
                    <a:pt x="65754" y="844085"/>
                  </a:lnTo>
                  <a:lnTo>
                    <a:pt x="51816" y="815467"/>
                  </a:lnTo>
                  <a:close/>
                </a:path>
                <a:path w="1806575" h="884554">
                  <a:moveTo>
                    <a:pt x="65754" y="844085"/>
                  </a:moveTo>
                  <a:lnTo>
                    <a:pt x="54356" y="849630"/>
                  </a:lnTo>
                  <a:lnTo>
                    <a:pt x="59817" y="861060"/>
                  </a:lnTo>
                  <a:lnTo>
                    <a:pt x="71300" y="855473"/>
                  </a:lnTo>
                  <a:lnTo>
                    <a:pt x="65754" y="844085"/>
                  </a:lnTo>
                  <a:close/>
                </a:path>
                <a:path w="1806575" h="884554">
                  <a:moveTo>
                    <a:pt x="71300" y="855473"/>
                  </a:moveTo>
                  <a:lnTo>
                    <a:pt x="59817" y="861060"/>
                  </a:lnTo>
                  <a:lnTo>
                    <a:pt x="74021" y="861060"/>
                  </a:lnTo>
                  <a:lnTo>
                    <a:pt x="71300" y="855473"/>
                  </a:lnTo>
                  <a:close/>
                </a:path>
                <a:path w="1806575" h="884554">
                  <a:moveTo>
                    <a:pt x="1800860" y="0"/>
                  </a:moveTo>
                  <a:lnTo>
                    <a:pt x="65754" y="844085"/>
                  </a:lnTo>
                  <a:lnTo>
                    <a:pt x="71300" y="855473"/>
                  </a:lnTo>
                  <a:lnTo>
                    <a:pt x="1806448" y="11429"/>
                  </a:lnTo>
                  <a:lnTo>
                    <a:pt x="18008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04053" y="3229482"/>
            <a:ext cx="161861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645" marR="5080" indent="-1955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0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learned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8111155-33EE-4B5C-B99D-5F157D42B326}"/>
              </a:ext>
            </a:extLst>
          </p:cNvPr>
          <p:cNvGrpSpPr/>
          <p:nvPr/>
        </p:nvGrpSpPr>
        <p:grpSpPr>
          <a:xfrm>
            <a:off x="5085625" y="4253879"/>
            <a:ext cx="2020751" cy="2415481"/>
            <a:chOff x="5156205" y="3605808"/>
            <a:chExt cx="2020751" cy="2415481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FA25E3-922D-4BAB-813E-431833746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4780" y="3611165"/>
              <a:ext cx="1992176" cy="2410124"/>
            </a:xfrm>
            <a:prstGeom prst="rect">
              <a:avLst/>
            </a:prstGeom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99185F7-E263-4EBE-9BF3-56F043040CCA}"/>
                </a:ext>
              </a:extLst>
            </p:cNvPr>
            <p:cNvSpPr/>
            <p:nvPr/>
          </p:nvSpPr>
          <p:spPr>
            <a:xfrm>
              <a:off x="5156205" y="3605808"/>
              <a:ext cx="1992175" cy="2410121"/>
            </a:xfrm>
            <a:prstGeom prst="roundRect">
              <a:avLst>
                <a:gd name="adj" fmla="val 2802"/>
              </a:avLst>
            </a:prstGeom>
            <a:solidFill>
              <a:srgbClr val="FDE5C7">
                <a:alpha val="34118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FE1CE-14BB-4486-8A7A-EE76998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Any alternatives?</a:t>
            </a:r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7F3E2E-DE62-4856-9528-CB52E196D612}"/>
              </a:ext>
            </a:extLst>
          </p:cNvPr>
          <p:cNvSpPr/>
          <p:nvPr/>
        </p:nvSpPr>
        <p:spPr>
          <a:xfrm>
            <a:off x="7423084" y="2483603"/>
            <a:ext cx="199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Motor torques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A1A0A8-39B4-48F5-A1A1-17B325F5524C}"/>
              </a:ext>
            </a:extLst>
          </p:cNvPr>
          <p:cNvSpPr/>
          <p:nvPr/>
        </p:nvSpPr>
        <p:spPr>
          <a:xfrm>
            <a:off x="2711624" y="2483603"/>
            <a:ext cx="199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Measurements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12DCFE-9D58-4B50-BBF7-0CBE9620381E}"/>
              </a:ext>
            </a:extLst>
          </p:cNvPr>
          <p:cNvSpPr/>
          <p:nvPr/>
        </p:nvSpPr>
        <p:spPr>
          <a:xfrm>
            <a:off x="4849016" y="2132857"/>
            <a:ext cx="2493968" cy="1440160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9468AD-844F-469E-AE9B-4964E5A0F429}"/>
              </a:ext>
            </a:extLst>
          </p:cNvPr>
          <p:cNvSpPr/>
          <p:nvPr/>
        </p:nvSpPr>
        <p:spPr>
          <a:xfrm>
            <a:off x="5099913" y="2529770"/>
            <a:ext cx="1992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Black Box</a:t>
            </a:r>
          </a:p>
          <a:p>
            <a:pPr algn="ctr"/>
            <a:r>
              <a:rPr lang="en-US" b="1"/>
              <a:t>Controller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37C52F-5A45-4BCB-AD8C-4770F8146A53}"/>
              </a:ext>
            </a:extLst>
          </p:cNvPr>
          <p:cNvSpPr/>
          <p:nvPr/>
        </p:nvSpPr>
        <p:spPr>
          <a:xfrm>
            <a:off x="2695575" y="2886075"/>
            <a:ext cx="2381250" cy="2630470"/>
          </a:xfrm>
          <a:custGeom>
            <a:avLst/>
            <a:gdLst>
              <a:gd name="connsiteX0" fmla="*/ 2381250 w 2381250"/>
              <a:gd name="connsiteY0" fmla="*/ 2571750 h 2571750"/>
              <a:gd name="connsiteX1" fmla="*/ 0 w 2381250"/>
              <a:gd name="connsiteY1" fmla="*/ 2571750 h 2571750"/>
              <a:gd name="connsiteX2" fmla="*/ 0 w 2381250"/>
              <a:gd name="connsiteY2" fmla="*/ 0 h 2571750"/>
              <a:gd name="connsiteX3" fmla="*/ 2143125 w 2381250"/>
              <a:gd name="connsiteY3" fmla="*/ 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250" h="2571750">
                <a:moveTo>
                  <a:pt x="23812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143125" y="0"/>
                </a:lnTo>
              </a:path>
            </a:pathLst>
          </a:custGeom>
          <a:noFill/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BBD4DAF-05DF-4675-AD68-D50BFBB5FD5D}"/>
              </a:ext>
            </a:extLst>
          </p:cNvPr>
          <p:cNvSpPr/>
          <p:nvPr/>
        </p:nvSpPr>
        <p:spPr>
          <a:xfrm>
            <a:off x="7094136" y="2853732"/>
            <a:ext cx="2381460" cy="2662813"/>
          </a:xfrm>
          <a:custGeom>
            <a:avLst/>
            <a:gdLst>
              <a:gd name="connsiteX0" fmla="*/ 281354 w 2381460"/>
              <a:gd name="connsiteY0" fmla="*/ 0 h 2662813"/>
              <a:gd name="connsiteX1" fmla="*/ 2381460 w 2381460"/>
              <a:gd name="connsiteY1" fmla="*/ 0 h 2662813"/>
              <a:gd name="connsiteX2" fmla="*/ 2381460 w 2381460"/>
              <a:gd name="connsiteY2" fmla="*/ 2662813 h 2662813"/>
              <a:gd name="connsiteX3" fmla="*/ 0 w 2381460"/>
              <a:gd name="connsiteY3" fmla="*/ 2662813 h 266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460" h="2662813">
                <a:moveTo>
                  <a:pt x="281354" y="0"/>
                </a:moveTo>
                <a:lnTo>
                  <a:pt x="2381460" y="0"/>
                </a:lnTo>
                <a:lnTo>
                  <a:pt x="2381460" y="2662813"/>
                </a:lnTo>
                <a:lnTo>
                  <a:pt x="0" y="2662813"/>
                </a:lnTo>
              </a:path>
            </a:pathLst>
          </a:custGeom>
          <a:noFill/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2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76A8"/>
                </a:solidFill>
              </a:rPr>
              <a:t>Representing</a:t>
            </a:r>
            <a:r>
              <a:rPr spc="-75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a</a:t>
            </a:r>
            <a:r>
              <a:rPr spc="-90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Policy</a:t>
            </a:r>
          </a:p>
        </p:txBody>
      </p:sp>
      <p:sp>
        <p:nvSpPr>
          <p:cNvPr id="3" name="object 3"/>
          <p:cNvSpPr/>
          <p:nvPr/>
        </p:nvSpPr>
        <p:spPr>
          <a:xfrm>
            <a:off x="533400" y="1676398"/>
            <a:ext cx="5715000" cy="5105400"/>
          </a:xfrm>
          <a:custGeom>
            <a:avLst/>
            <a:gdLst/>
            <a:ahLst/>
            <a:cxnLst/>
            <a:rect l="l" t="t" r="r" b="b"/>
            <a:pathLst>
              <a:path w="5715000" h="5105400">
                <a:moveTo>
                  <a:pt x="0" y="5105400"/>
                </a:moveTo>
                <a:lnTo>
                  <a:pt x="5715000" y="5105400"/>
                </a:lnTo>
                <a:lnTo>
                  <a:pt x="5715000" y="0"/>
                </a:lnTo>
                <a:lnTo>
                  <a:pt x="0" y="0"/>
                </a:lnTo>
                <a:lnTo>
                  <a:pt x="0" y="5105400"/>
                </a:lnTo>
                <a:close/>
              </a:path>
            </a:pathLst>
          </a:custGeom>
          <a:ln w="9525">
            <a:solidFill>
              <a:srgbClr val="0076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2140" y="1628040"/>
            <a:ext cx="5458460" cy="500888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solidFill>
                  <a:srgbClr val="0076A8"/>
                </a:solidFill>
                <a:latin typeface="Arial"/>
                <a:cs typeface="Arial"/>
              </a:rPr>
              <a:t>Policy</a:t>
            </a:r>
            <a:r>
              <a:rPr sz="2400" spc="-20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76A8"/>
                </a:solidFill>
                <a:latin typeface="Arial"/>
                <a:cs typeface="Arial"/>
              </a:rPr>
              <a:t>structure: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200" spc="-10" dirty="0">
                <a:latin typeface="Arial"/>
                <a:cs typeface="Arial"/>
              </a:rPr>
              <a:t>Indirect</a:t>
            </a:r>
            <a:endParaRPr sz="220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439"/>
              </a:spcBef>
              <a:buClr>
                <a:srgbClr val="0076A8"/>
              </a:buClr>
              <a:buChar char="–"/>
              <a:tabLst>
                <a:tab pos="757555" algn="l"/>
              </a:tabLst>
            </a:pPr>
            <a:r>
              <a:rPr sz="2000" dirty="0">
                <a:latin typeface="Arial"/>
                <a:cs typeface="Arial"/>
              </a:rPr>
              <a:t>Mapping/policy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inferred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consulting</a:t>
            </a:r>
            <a:endParaRPr sz="2000">
              <a:latin typeface="Arial"/>
              <a:cs typeface="Arial"/>
            </a:endParaRPr>
          </a:p>
          <a:p>
            <a:pPr marL="758190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value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state/action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pair</a:t>
            </a:r>
            <a:endParaRPr sz="200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1595"/>
              </a:spcBef>
              <a:buClr>
                <a:srgbClr val="0076A8"/>
              </a:buClr>
              <a:buChar char="–"/>
              <a:tabLst>
                <a:tab pos="757555" algn="l"/>
              </a:tabLst>
            </a:pPr>
            <a:r>
              <a:rPr sz="2000" dirty="0">
                <a:latin typeface="Arial"/>
                <a:cs typeface="Arial"/>
              </a:rPr>
              <a:t>Typically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relies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approximation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Q-</a:t>
            </a:r>
            <a:endParaRPr sz="2000">
              <a:latin typeface="Arial"/>
              <a:cs typeface="Arial"/>
            </a:endParaRPr>
          </a:p>
          <a:p>
            <a:pPr marL="758190">
              <a:lnSpc>
                <a:spcPct val="100000"/>
              </a:lnSpc>
              <a:spcBef>
                <a:spcPts val="120"/>
              </a:spcBef>
            </a:pPr>
            <a:r>
              <a:rPr sz="2000" b="1" spc="-10" dirty="0">
                <a:latin typeface="Arial"/>
                <a:cs typeface="Arial"/>
              </a:rPr>
              <a:t>function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695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200" spc="-10" dirty="0">
                <a:latin typeface="Arial"/>
                <a:cs typeface="Arial"/>
              </a:rPr>
              <a:t>Direct</a:t>
            </a:r>
            <a:endParaRPr sz="2200">
              <a:latin typeface="Arial"/>
              <a:cs typeface="Arial"/>
            </a:endParaRPr>
          </a:p>
          <a:p>
            <a:pPr marL="758190" marR="5080" lvl="1" indent="-287020">
              <a:lnSpc>
                <a:spcPct val="105100"/>
              </a:lnSpc>
              <a:spcBef>
                <a:spcPts val="309"/>
              </a:spcBef>
              <a:buClr>
                <a:srgbClr val="0076A8"/>
              </a:buClr>
              <a:buChar char="–"/>
              <a:tabLst>
                <a:tab pos="758190" algn="l"/>
              </a:tabLst>
            </a:pPr>
            <a:r>
              <a:rPr sz="2000" dirty="0">
                <a:latin typeface="Arial"/>
                <a:cs typeface="Arial"/>
              </a:rPr>
              <a:t>There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direct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mapping/policy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between </a:t>
            </a:r>
            <a:r>
              <a:rPr sz="2000" dirty="0">
                <a:latin typeface="Arial"/>
                <a:cs typeface="Arial"/>
              </a:rPr>
              <a:t>observations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actions</a:t>
            </a:r>
            <a:endParaRPr sz="200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600"/>
              </a:spcBef>
              <a:buClr>
                <a:srgbClr val="0076A8"/>
              </a:buClr>
              <a:buChar char="–"/>
              <a:tabLst>
                <a:tab pos="757555" algn="l"/>
              </a:tabLst>
            </a:pPr>
            <a:r>
              <a:rPr sz="2000" dirty="0">
                <a:latin typeface="Arial"/>
                <a:cs typeface="Arial"/>
              </a:rPr>
              <a:t>Policy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could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deterministic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or</a:t>
            </a:r>
            <a:endParaRPr sz="2000">
              <a:latin typeface="Arial"/>
              <a:cs typeface="Arial"/>
            </a:endParaRPr>
          </a:p>
          <a:p>
            <a:pPr marL="758190">
              <a:lnSpc>
                <a:spcPct val="100000"/>
              </a:lnSpc>
              <a:spcBef>
                <a:spcPts val="114"/>
              </a:spcBef>
            </a:pPr>
            <a:r>
              <a:rPr sz="2000" b="1" spc="-10" dirty="0">
                <a:latin typeface="Arial"/>
                <a:cs typeface="Arial"/>
              </a:rPr>
              <a:t>stochastic</a:t>
            </a:r>
            <a:endParaRPr sz="2000">
              <a:latin typeface="Arial"/>
              <a:cs typeface="Arial"/>
            </a:endParaRPr>
          </a:p>
          <a:p>
            <a:pPr marL="405130" lvl="1" indent="-286385" algn="ctr">
              <a:lnSpc>
                <a:spcPct val="100000"/>
              </a:lnSpc>
              <a:spcBef>
                <a:spcPts val="600"/>
              </a:spcBef>
              <a:buClr>
                <a:srgbClr val="0076A8"/>
              </a:buClr>
              <a:buChar char="–"/>
              <a:tabLst>
                <a:tab pos="405130" algn="l"/>
              </a:tabLst>
            </a:pPr>
            <a:r>
              <a:rPr sz="2000" spc="-10" dirty="0">
                <a:latin typeface="Arial"/>
                <a:cs typeface="Arial"/>
              </a:rPr>
              <a:t>Typically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requires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parameterization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123825" algn="ctr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latin typeface="Arial"/>
                <a:cs typeface="Arial"/>
              </a:rPr>
              <a:t>policy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(e.g.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neural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weights</a:t>
            </a:r>
            <a:r>
              <a:rPr sz="2000" spc="-1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43573" y="1380744"/>
            <a:ext cx="3895725" cy="4547870"/>
            <a:chOff x="6243573" y="1380744"/>
            <a:chExt cx="3895725" cy="45478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2206" y="1380744"/>
              <a:ext cx="2096965" cy="14690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43574" y="2138171"/>
              <a:ext cx="2251710" cy="3790315"/>
            </a:xfrm>
            <a:custGeom>
              <a:avLst/>
              <a:gdLst/>
              <a:ahLst/>
              <a:cxnLst/>
              <a:rect l="l" t="t" r="r" b="b"/>
              <a:pathLst>
                <a:path w="2251709" h="3790315">
                  <a:moveTo>
                    <a:pt x="2248001" y="2268728"/>
                  </a:moveTo>
                  <a:lnTo>
                    <a:pt x="2187702" y="2268728"/>
                  </a:lnTo>
                  <a:lnTo>
                    <a:pt x="2174862" y="2268728"/>
                  </a:lnTo>
                  <a:lnTo>
                    <a:pt x="2172462" y="2299335"/>
                  </a:lnTo>
                  <a:lnTo>
                    <a:pt x="2248001" y="2268728"/>
                  </a:lnTo>
                  <a:close/>
                </a:path>
                <a:path w="2251709" h="3790315">
                  <a:moveTo>
                    <a:pt x="2251456" y="2267331"/>
                  </a:moveTo>
                  <a:lnTo>
                    <a:pt x="2178431" y="2223389"/>
                  </a:lnTo>
                  <a:lnTo>
                    <a:pt x="2175941" y="2255037"/>
                  </a:lnTo>
                  <a:lnTo>
                    <a:pt x="17272" y="2085517"/>
                  </a:lnTo>
                  <a:lnTo>
                    <a:pt x="1713280" y="62484"/>
                  </a:lnTo>
                  <a:lnTo>
                    <a:pt x="1737614" y="82931"/>
                  </a:lnTo>
                  <a:lnTo>
                    <a:pt x="1746770" y="44577"/>
                  </a:lnTo>
                  <a:lnTo>
                    <a:pt x="1757426" y="0"/>
                  </a:lnTo>
                  <a:lnTo>
                    <a:pt x="1679321" y="33909"/>
                  </a:lnTo>
                  <a:lnTo>
                    <a:pt x="1703552" y="54305"/>
                  </a:lnTo>
                  <a:lnTo>
                    <a:pt x="0" y="2086483"/>
                  </a:lnTo>
                  <a:lnTo>
                    <a:pt x="4851" y="2090572"/>
                  </a:lnTo>
                  <a:lnTo>
                    <a:pt x="4813" y="2090940"/>
                  </a:lnTo>
                  <a:lnTo>
                    <a:pt x="762" y="2095754"/>
                  </a:lnTo>
                  <a:lnTo>
                    <a:pt x="1963686" y="3745623"/>
                  </a:lnTo>
                  <a:lnTo>
                    <a:pt x="1943227" y="3769969"/>
                  </a:lnTo>
                  <a:lnTo>
                    <a:pt x="2026158" y="3789832"/>
                  </a:lnTo>
                  <a:lnTo>
                    <a:pt x="2010537" y="3753828"/>
                  </a:lnTo>
                  <a:lnTo>
                    <a:pt x="1992249" y="3711638"/>
                  </a:lnTo>
                  <a:lnTo>
                    <a:pt x="1971827" y="3735933"/>
                  </a:lnTo>
                  <a:lnTo>
                    <a:pt x="24028" y="2098827"/>
                  </a:lnTo>
                  <a:lnTo>
                    <a:pt x="2174938" y="2267737"/>
                  </a:lnTo>
                  <a:lnTo>
                    <a:pt x="2187778" y="2267737"/>
                  </a:lnTo>
                  <a:lnTo>
                    <a:pt x="2250478" y="2267737"/>
                  </a:lnTo>
                  <a:lnTo>
                    <a:pt x="2251456" y="2267331"/>
                  </a:lnTo>
                  <a:close/>
                </a:path>
              </a:pathLst>
            </a:custGeom>
            <a:solidFill>
              <a:srgbClr val="007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809481" y="1016254"/>
            <a:ext cx="833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0076A8"/>
                </a:solidFill>
                <a:latin typeface="Arial"/>
                <a:cs typeface="Arial"/>
              </a:rPr>
              <a:t>Tables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3029" y="3302330"/>
            <a:ext cx="20910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76A8"/>
                </a:solidFill>
                <a:latin typeface="Arial"/>
                <a:cs typeface="Arial"/>
              </a:rPr>
              <a:t>Neural</a:t>
            </a:r>
            <a:r>
              <a:rPr sz="2200" spc="-80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76A8"/>
                </a:solidFill>
                <a:latin typeface="Arial"/>
                <a:cs typeface="Arial"/>
              </a:rPr>
              <a:t>Networks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0638" y="5463032"/>
            <a:ext cx="15297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0076A8"/>
                </a:solidFill>
                <a:latin typeface="Arial"/>
                <a:cs typeface="Arial"/>
              </a:rPr>
              <a:t>Polynomials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8142" y="3820838"/>
            <a:ext cx="1467330" cy="12418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2901" y="6114288"/>
            <a:ext cx="2108203" cy="25298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665207" y="6063996"/>
            <a:ext cx="1945005" cy="337185"/>
            <a:chOff x="9665207" y="6063996"/>
            <a:chExt cx="1945005" cy="3371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0351" y="6063996"/>
              <a:ext cx="1649666" cy="2682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5207" y="6063996"/>
              <a:ext cx="838200" cy="336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Actors</a:t>
            </a:r>
            <a:r>
              <a:rPr spc="-75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-10" dirty="0"/>
              <a:t>Critics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701749"/>
            <a:ext cx="755395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400" b="1" dirty="0">
                <a:latin typeface="Arial"/>
                <a:cs typeface="Arial"/>
              </a:rPr>
              <a:t>Direct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policy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representations,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π(s)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called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actors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(actions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direct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output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representation)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3385184"/>
            <a:ext cx="10279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400" b="1" dirty="0">
                <a:latin typeface="Arial"/>
                <a:cs typeface="Arial"/>
              </a:rPr>
              <a:t>Indirect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policy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representations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through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value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Q(s,a)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V(s),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called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critics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(they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criticize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states/state-</a:t>
            </a:r>
            <a:r>
              <a:rPr sz="2400" dirty="0">
                <a:latin typeface="Arial"/>
                <a:cs typeface="Arial"/>
              </a:rPr>
              <a:t>action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pairs)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802" y="4903145"/>
            <a:ext cx="10566400" cy="1592744"/>
          </a:xfrm>
          <a:prstGeom prst="rect">
            <a:avLst/>
          </a:prstGeom>
          <a:solidFill>
            <a:srgbClr val="EAEFF7"/>
          </a:solidFill>
          <a:ln w="38100">
            <a:solidFill>
              <a:srgbClr val="125586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82880" marR="173990" algn="ctr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Whether</a:t>
            </a:r>
            <a:r>
              <a:rPr sz="2400" spc="-7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you</a:t>
            </a:r>
            <a:r>
              <a:rPr sz="2400" spc="-6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need</a:t>
            </a:r>
            <a:r>
              <a:rPr sz="2400" spc="-5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25586"/>
                </a:solidFill>
                <a:latin typeface="Arial"/>
                <a:cs typeface="Arial"/>
              </a:rPr>
              <a:t>direct</a:t>
            </a:r>
            <a:r>
              <a:rPr sz="2400" b="1" spc="-7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vs</a:t>
            </a:r>
            <a:r>
              <a:rPr sz="2400" spc="-7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25586"/>
                </a:solidFill>
                <a:latin typeface="Arial"/>
                <a:cs typeface="Arial"/>
              </a:rPr>
              <a:t>indirect</a:t>
            </a:r>
            <a:r>
              <a:rPr sz="2400" b="1" spc="-8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policy</a:t>
            </a:r>
            <a:r>
              <a:rPr sz="24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representation,</a:t>
            </a:r>
            <a:r>
              <a:rPr sz="2400" spc="-6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i.e.</a:t>
            </a:r>
            <a:r>
              <a:rPr sz="2400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whether</a:t>
            </a:r>
            <a:r>
              <a:rPr sz="2400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125586"/>
                </a:solidFill>
                <a:latin typeface="Arial"/>
                <a:cs typeface="Arial"/>
              </a:rPr>
              <a:t>you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need</a:t>
            </a:r>
            <a:r>
              <a:rPr sz="2400" spc="-4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an</a:t>
            </a:r>
            <a:r>
              <a:rPr sz="24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25586"/>
                </a:solidFill>
                <a:latin typeface="Arial"/>
                <a:cs typeface="Arial"/>
              </a:rPr>
              <a:t>actor</a:t>
            </a:r>
            <a:r>
              <a:rPr sz="2400" b="1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and/or</a:t>
            </a:r>
            <a:r>
              <a:rPr sz="2400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25586"/>
                </a:solidFill>
                <a:latin typeface="Arial"/>
                <a:cs typeface="Arial"/>
              </a:rPr>
              <a:t>critic</a:t>
            </a:r>
            <a:r>
              <a:rPr lang="en-US" sz="2400" dirty="0">
                <a:solidFill>
                  <a:srgbClr val="125586"/>
                </a:solidFill>
                <a:latin typeface="Arial"/>
                <a:cs typeface="Arial"/>
              </a:rPr>
              <a:t>, </a:t>
            </a:r>
            <a:r>
              <a:rPr sz="2400" spc="-25" dirty="0">
                <a:solidFill>
                  <a:srgbClr val="125586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determined</a:t>
            </a:r>
            <a:r>
              <a:rPr sz="2400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by</a:t>
            </a:r>
            <a:r>
              <a:rPr sz="2400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125586"/>
                </a:solidFill>
                <a:latin typeface="Arial"/>
                <a:cs typeface="Arial"/>
              </a:rPr>
              <a:t>agent/algorithm</a:t>
            </a:r>
            <a:r>
              <a:rPr sz="2400" spc="-10" dirty="0">
                <a:solidFill>
                  <a:srgbClr val="125586"/>
                </a:solidFill>
                <a:latin typeface="Arial"/>
                <a:cs typeface="Arial"/>
              </a:rPr>
              <a:t>.</a:t>
            </a:r>
            <a:endParaRPr lang="en-US" sz="2400" spc="-10" dirty="0">
              <a:solidFill>
                <a:srgbClr val="125586"/>
              </a:solidFill>
              <a:latin typeface="Arial"/>
              <a:cs typeface="Arial"/>
            </a:endParaRPr>
          </a:p>
          <a:p>
            <a:pPr marL="182880" marR="173990" algn="ctr">
              <a:lnSpc>
                <a:spcPct val="100000"/>
              </a:lnSpc>
              <a:spcBef>
                <a:spcPts val="300"/>
              </a:spcBef>
            </a:pPr>
            <a:endParaRPr lang="en-US" sz="2400" spc="-10" dirty="0">
              <a:solidFill>
                <a:srgbClr val="125586"/>
              </a:solidFill>
              <a:latin typeface="Arial"/>
              <a:cs typeface="Arial"/>
            </a:endParaRPr>
          </a:p>
          <a:p>
            <a:pPr marL="182880" marR="173990" algn="ctr">
              <a:lnSpc>
                <a:spcPct val="100000"/>
              </a:lnSpc>
              <a:spcBef>
                <a:spcPts val="300"/>
              </a:spcBef>
            </a:pPr>
            <a:r>
              <a:rPr lang="en-US" sz="2400" spc="-10" dirty="0">
                <a:solidFill>
                  <a:srgbClr val="125586"/>
                </a:solidFill>
                <a:latin typeface="Arial"/>
                <a:cs typeface="Arial"/>
              </a:rPr>
              <a:t>Policy structure and choice of agent/algorithm are </a:t>
            </a:r>
            <a:r>
              <a:rPr lang="en-US" sz="2400" b="1" spc="-10" dirty="0">
                <a:solidFill>
                  <a:srgbClr val="125586"/>
                </a:solidFill>
                <a:latin typeface="Arial"/>
                <a:cs typeface="Arial"/>
              </a:rPr>
              <a:t>intertwined</a:t>
            </a:r>
            <a:r>
              <a:rPr lang="en-US" sz="2400" spc="-10" dirty="0">
                <a:solidFill>
                  <a:srgbClr val="125586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549" y="2626984"/>
            <a:ext cx="6260245" cy="3184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6511" y="4282594"/>
            <a:ext cx="7175365" cy="346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0076A8"/>
                </a:solidFill>
              </a:rPr>
              <a:t>Types</a:t>
            </a:r>
            <a:r>
              <a:rPr spc="-120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of</a:t>
            </a:r>
            <a:r>
              <a:rPr spc="-70" dirty="0">
                <a:solidFill>
                  <a:srgbClr val="0076A8"/>
                </a:solidFill>
              </a:rPr>
              <a:t> </a:t>
            </a:r>
            <a:r>
              <a:rPr spc="-25" dirty="0">
                <a:solidFill>
                  <a:srgbClr val="0076A8"/>
                </a:solidFill>
              </a:rPr>
              <a:t>RL</a:t>
            </a:r>
            <a:r>
              <a:rPr spc="-250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408080"/>
            <a:ext cx="4686300" cy="485838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15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Value-</a:t>
            </a:r>
            <a:r>
              <a:rPr sz="2400" spc="-10" dirty="0">
                <a:latin typeface="Arial"/>
                <a:cs typeface="Arial"/>
              </a:rPr>
              <a:t>based</a:t>
            </a:r>
            <a:endParaRPr sz="2400" dirty="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465"/>
              </a:spcBef>
              <a:buClr>
                <a:srgbClr val="0076A8"/>
              </a:buClr>
              <a:buFont typeface="Arial"/>
              <a:buChar char="–"/>
              <a:tabLst>
                <a:tab pos="757555" algn="l"/>
              </a:tabLst>
            </a:pPr>
            <a:r>
              <a:rPr sz="2200" b="1" dirty="0">
                <a:latin typeface="Arial"/>
                <a:cs typeface="Arial"/>
              </a:rPr>
              <a:t>Indirect</a:t>
            </a:r>
            <a:r>
              <a:rPr sz="2200" b="1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policy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representation</a:t>
            </a:r>
            <a:endParaRPr sz="2000" dirty="0">
              <a:latin typeface="Arial"/>
              <a:cs typeface="Arial"/>
            </a:endParaRPr>
          </a:p>
          <a:p>
            <a:pPr marL="1158875" lvl="2" indent="-228600">
              <a:lnSpc>
                <a:spcPct val="100000"/>
              </a:lnSpc>
              <a:spcBef>
                <a:spcPts val="63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1158875" algn="l"/>
              </a:tabLst>
            </a:pPr>
            <a:r>
              <a:rPr sz="2000" b="1" dirty="0">
                <a:latin typeface="Arial"/>
                <a:cs typeface="Arial"/>
              </a:rPr>
              <a:t>Learning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value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(critic)</a:t>
            </a:r>
            <a:endParaRPr sz="2000" dirty="0">
              <a:latin typeface="Arial"/>
              <a:cs typeface="Arial"/>
            </a:endParaRPr>
          </a:p>
          <a:p>
            <a:pPr marL="1158875" lvl="2" indent="-228600">
              <a:lnSpc>
                <a:spcPct val="100000"/>
              </a:lnSpc>
              <a:spcBef>
                <a:spcPts val="60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1158875" algn="l"/>
              </a:tabLst>
            </a:pPr>
            <a:r>
              <a:rPr sz="2000" dirty="0">
                <a:latin typeface="Arial"/>
                <a:cs typeface="Arial"/>
              </a:rPr>
              <a:t>Policy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extracted</a:t>
            </a:r>
            <a:endParaRPr sz="20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400" spc="-10" dirty="0">
                <a:latin typeface="Arial"/>
                <a:cs typeface="Arial"/>
              </a:rPr>
              <a:t>Policy-based</a:t>
            </a:r>
            <a:endParaRPr sz="2400" dirty="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470"/>
              </a:spcBef>
              <a:buClr>
                <a:srgbClr val="0076A8"/>
              </a:buClr>
              <a:buFont typeface="Arial"/>
              <a:buChar char="–"/>
              <a:tabLst>
                <a:tab pos="757555" algn="l"/>
              </a:tabLst>
            </a:pPr>
            <a:r>
              <a:rPr sz="2200" b="1" dirty="0">
                <a:latin typeface="Arial"/>
                <a:cs typeface="Arial"/>
              </a:rPr>
              <a:t>Direct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policy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representation</a:t>
            </a:r>
            <a:endParaRPr sz="2200" dirty="0">
              <a:latin typeface="Arial"/>
              <a:cs typeface="Arial"/>
            </a:endParaRPr>
          </a:p>
          <a:p>
            <a:pPr marL="1158875" lvl="2" indent="-228600">
              <a:lnSpc>
                <a:spcPct val="100000"/>
              </a:lnSpc>
              <a:spcBef>
                <a:spcPts val="63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1158875" algn="l"/>
              </a:tabLst>
            </a:pPr>
            <a:r>
              <a:rPr sz="2000" dirty="0">
                <a:latin typeface="Arial"/>
                <a:cs typeface="Arial"/>
              </a:rPr>
              <a:t>Learning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policy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(actor)</a:t>
            </a:r>
            <a:endParaRPr sz="2000" dirty="0">
              <a:latin typeface="Arial"/>
              <a:cs typeface="Arial"/>
            </a:endParaRPr>
          </a:p>
          <a:p>
            <a:pPr marL="1158875" lvl="2" indent="-228600">
              <a:lnSpc>
                <a:spcPct val="100000"/>
              </a:lnSpc>
              <a:spcBef>
                <a:spcPts val="60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1158875" algn="l"/>
              </a:tabLst>
            </a:pPr>
            <a:r>
              <a:rPr sz="2000" b="1" dirty="0">
                <a:latin typeface="Arial"/>
                <a:cs typeface="Arial"/>
              </a:rPr>
              <a:t>No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value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needed</a:t>
            </a:r>
            <a:endParaRPr sz="20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4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400" spc="-10" dirty="0">
                <a:latin typeface="Arial"/>
                <a:cs typeface="Arial"/>
              </a:rPr>
              <a:t>Actor-Critic</a:t>
            </a:r>
            <a:endParaRPr sz="2400" dirty="0">
              <a:latin typeface="Arial"/>
              <a:cs typeface="Arial"/>
            </a:endParaRPr>
          </a:p>
          <a:p>
            <a:pPr marL="757555" lvl="1" indent="-286385">
              <a:lnSpc>
                <a:spcPct val="100000"/>
              </a:lnSpc>
              <a:spcBef>
                <a:spcPts val="465"/>
              </a:spcBef>
              <a:buClr>
                <a:srgbClr val="0076A8"/>
              </a:buClr>
              <a:buFont typeface="Arial"/>
              <a:buChar char="–"/>
              <a:tabLst>
                <a:tab pos="757555" algn="l"/>
              </a:tabLst>
            </a:pPr>
            <a:r>
              <a:rPr sz="2200" b="1" dirty="0">
                <a:latin typeface="Arial"/>
                <a:cs typeface="Arial"/>
              </a:rPr>
              <a:t>Combines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above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two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methods</a:t>
            </a:r>
            <a:endParaRPr sz="2200" dirty="0">
              <a:latin typeface="Arial"/>
              <a:cs typeface="Arial"/>
            </a:endParaRPr>
          </a:p>
          <a:p>
            <a:pPr marL="1158875" lvl="2" indent="-228600">
              <a:lnSpc>
                <a:spcPct val="100000"/>
              </a:lnSpc>
              <a:spcBef>
                <a:spcPts val="635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1158875" algn="l"/>
              </a:tabLst>
            </a:pPr>
            <a:r>
              <a:rPr sz="2000" dirty="0">
                <a:latin typeface="Arial"/>
                <a:cs typeface="Arial"/>
              </a:rPr>
              <a:t>Learning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policy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(actor)</a:t>
            </a:r>
            <a:endParaRPr sz="2000" dirty="0">
              <a:latin typeface="Arial"/>
              <a:cs typeface="Arial"/>
            </a:endParaRPr>
          </a:p>
          <a:p>
            <a:pPr marL="1158875" lvl="2" indent="-228600">
              <a:lnSpc>
                <a:spcPct val="100000"/>
              </a:lnSpc>
              <a:spcBef>
                <a:spcPts val="60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1158875" algn="l"/>
              </a:tabLst>
            </a:pPr>
            <a:r>
              <a:rPr sz="2000" dirty="0">
                <a:latin typeface="Arial"/>
                <a:cs typeface="Arial"/>
              </a:rPr>
              <a:t>Learning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value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(critic)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3992" y="2130611"/>
            <a:ext cx="5269819" cy="3477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328" y="79716"/>
            <a:ext cx="1214365" cy="24438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253" y="176784"/>
            <a:ext cx="10299065" cy="212090"/>
          </a:xfrm>
          <a:custGeom>
            <a:avLst/>
            <a:gdLst/>
            <a:ahLst/>
            <a:cxnLst/>
            <a:rect l="l" t="t" r="r" b="b"/>
            <a:pathLst>
              <a:path w="10299065" h="212090">
                <a:moveTo>
                  <a:pt x="10298760" y="0"/>
                </a:moveTo>
                <a:lnTo>
                  <a:pt x="0" y="0"/>
                </a:lnTo>
                <a:lnTo>
                  <a:pt x="0" y="211582"/>
                </a:lnTo>
                <a:lnTo>
                  <a:pt x="1346" y="211582"/>
                </a:lnTo>
              </a:path>
            </a:pathLst>
          </a:custGeom>
          <a:ln w="12700">
            <a:solidFill>
              <a:srgbClr val="1255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2" y="457200"/>
            <a:ext cx="10769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Built-</a:t>
            </a:r>
            <a:r>
              <a:rPr dirty="0"/>
              <a:t>in</a:t>
            </a:r>
            <a:r>
              <a:rPr spc="-80" dirty="0"/>
              <a:t> </a:t>
            </a:r>
            <a:r>
              <a:rPr dirty="0"/>
              <a:t>Reinforcement</a:t>
            </a:r>
            <a:r>
              <a:rPr spc="-40" dirty="0"/>
              <a:t> </a:t>
            </a:r>
            <a:r>
              <a:rPr spc="-10" dirty="0"/>
              <a:t>Learning</a:t>
            </a:r>
            <a:r>
              <a:rPr spc="-185" dirty="0"/>
              <a:t> </a:t>
            </a:r>
            <a:r>
              <a:rPr dirty="0"/>
              <a:t>Agents</a:t>
            </a:r>
            <a:r>
              <a:rPr spc="-80" dirty="0"/>
              <a:t> </a:t>
            </a:r>
            <a:r>
              <a:rPr dirty="0"/>
              <a:t>as</a:t>
            </a:r>
            <a:r>
              <a:rPr spc="-60" dirty="0"/>
              <a:t> </a:t>
            </a:r>
            <a:r>
              <a:rPr dirty="0"/>
              <a:t>of</a:t>
            </a:r>
            <a:r>
              <a:rPr spc="-75" dirty="0"/>
              <a:t> </a:t>
            </a:r>
            <a:endParaRPr spc="-10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2250" y="1136650"/>
          <a:ext cx="11734163" cy="5285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7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4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Observation</a:t>
                      </a: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58483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Action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Deep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Q-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Networks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(DQN)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35" dirty="0">
                          <a:latin typeface="Arial"/>
                          <a:cs typeface="Arial"/>
                        </a:rPr>
                        <a:t>Value-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based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Discrete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35" dirty="0">
                          <a:latin typeface="Arial"/>
                          <a:cs typeface="Arial"/>
                        </a:rPr>
                        <a:t>Value-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based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SARSA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35" dirty="0">
                          <a:latin typeface="Arial"/>
                          <a:cs typeface="Arial"/>
                        </a:rPr>
                        <a:t>Value-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based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90805" marR="3101975">
                        <a:lnSpc>
                          <a:spcPct val="1006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Policy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Gradient (REINFORCE)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Policy-based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Deep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Deterministic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Policy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Gradient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(DDPG)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Actor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critic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Actor Critic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(A2C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A3C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well)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Actor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critic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Proximal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Policy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Optimization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(PPO)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Actor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critic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90805" marR="463550">
                        <a:lnSpc>
                          <a:spcPct val="100600"/>
                        </a:lnSpc>
                        <a:spcBef>
                          <a:spcPts val="30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Twin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Delayed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Deep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Deterministic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Policy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Gradient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(TD3)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Actor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critic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Soft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Actor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Critic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(SAC)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Actor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critic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Trust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Region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Policy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Optimization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(TRPO)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Actor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critic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Model-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Based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Policy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Optimization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(MBPO)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31568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Actor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critic/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35" dirty="0">
                          <a:latin typeface="Arial"/>
                          <a:cs typeface="Arial"/>
                        </a:rPr>
                        <a:t>Value-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based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Continuous/Discrete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E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C51FDEF-7B23-CECD-91E3-DF1F35D23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363" y="489423"/>
            <a:ext cx="1461798" cy="451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CC75BF-8A45-BF5A-D37F-11ABF37F0DB3}"/>
              </a:ext>
            </a:extLst>
          </p:cNvPr>
          <p:cNvSpPr/>
          <p:nvPr/>
        </p:nvSpPr>
        <p:spPr>
          <a:xfrm>
            <a:off x="222250" y="1547949"/>
            <a:ext cx="11734163" cy="346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7A6695-6A59-8DBF-263E-E7E44ACD2593}"/>
              </a:ext>
            </a:extLst>
          </p:cNvPr>
          <p:cNvSpPr/>
          <p:nvPr/>
        </p:nvSpPr>
        <p:spPr>
          <a:xfrm>
            <a:off x="222249" y="4404360"/>
            <a:ext cx="11734163" cy="631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503B-3D3A-D7C9-3871-B17E468D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688702"/>
            <a:ext cx="10363200" cy="1362075"/>
          </a:xfrm>
        </p:spPr>
        <p:txBody>
          <a:bodyPr/>
          <a:lstStyle/>
          <a:p>
            <a:r>
              <a:rPr lang="en-US" dirty="0"/>
              <a:t>Exercise 2: Policy and Agent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70737C-37E0-7C30-F785-E9AD9C198FF0}"/>
              </a:ext>
            </a:extLst>
          </p:cNvPr>
          <p:cNvGrpSpPr/>
          <p:nvPr/>
        </p:nvGrpSpPr>
        <p:grpSpPr>
          <a:xfrm>
            <a:off x="4484774" y="3920338"/>
            <a:ext cx="3222451" cy="2623137"/>
            <a:chOff x="4484774" y="3920338"/>
            <a:chExt cx="3222451" cy="2623137"/>
          </a:xfrm>
        </p:grpSpPr>
        <p:grpSp>
          <p:nvGrpSpPr>
            <p:cNvPr id="18" name="object 4">
              <a:extLst>
                <a:ext uri="{FF2B5EF4-FFF2-40B4-BE49-F238E27FC236}">
                  <a16:creationId xmlns:a16="http://schemas.microsoft.com/office/drawing/2014/main" id="{ECEC1414-51BF-CAE6-834C-A795D6D85816}"/>
                </a:ext>
              </a:extLst>
            </p:cNvPr>
            <p:cNvGrpSpPr/>
            <p:nvPr/>
          </p:nvGrpSpPr>
          <p:grpSpPr>
            <a:xfrm>
              <a:off x="4484774" y="3920338"/>
              <a:ext cx="3222451" cy="2623137"/>
              <a:chOff x="1232153" y="2341626"/>
              <a:chExt cx="4396740" cy="3621404"/>
            </a:xfrm>
          </p:grpSpPr>
          <p:pic>
            <p:nvPicPr>
              <p:cNvPr id="19" name="object 5">
                <a:extLst>
                  <a:ext uri="{FF2B5EF4-FFF2-40B4-BE49-F238E27FC236}">
                    <a16:creationId xmlns:a16="http://schemas.microsoft.com/office/drawing/2014/main" id="{BCE9831A-1827-A5BC-D160-18BD895054E3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89444" y="2425672"/>
                <a:ext cx="4171608" cy="3396059"/>
              </a:xfrm>
              <a:prstGeom prst="rect">
                <a:avLst/>
              </a:prstGeom>
            </p:spPr>
          </p:pic>
          <p:sp>
            <p:nvSpPr>
              <p:cNvPr id="20" name="object 6">
                <a:extLst>
                  <a:ext uri="{FF2B5EF4-FFF2-40B4-BE49-F238E27FC236}">
                    <a16:creationId xmlns:a16="http://schemas.microsoft.com/office/drawing/2014/main" id="{49609766-CAA0-B81C-988F-5318C1F616A3}"/>
                  </a:ext>
                </a:extLst>
              </p:cNvPr>
              <p:cNvSpPr/>
              <p:nvPr/>
            </p:nvSpPr>
            <p:spPr>
              <a:xfrm>
                <a:off x="1241678" y="2351151"/>
                <a:ext cx="4377690" cy="3602354"/>
              </a:xfrm>
              <a:custGeom>
                <a:avLst/>
                <a:gdLst/>
                <a:ahLst/>
                <a:cxnLst/>
                <a:rect l="l" t="t" r="r" b="b"/>
                <a:pathLst>
                  <a:path w="4377690" h="3602354">
                    <a:moveTo>
                      <a:pt x="0" y="3601974"/>
                    </a:moveTo>
                    <a:lnTo>
                      <a:pt x="4377690" y="3601974"/>
                    </a:lnTo>
                    <a:lnTo>
                      <a:pt x="4377690" y="0"/>
                    </a:lnTo>
                    <a:lnTo>
                      <a:pt x="0" y="0"/>
                    </a:lnTo>
                    <a:lnTo>
                      <a:pt x="0" y="3601974"/>
                    </a:lnTo>
                    <a:close/>
                  </a:path>
                </a:pathLst>
              </a:custGeom>
              <a:ln w="1905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07AE8D-C390-9FDD-E66C-EEFCE3B05B44}"/>
                </a:ext>
              </a:extLst>
            </p:cNvPr>
            <p:cNvSpPr/>
            <p:nvPr/>
          </p:nvSpPr>
          <p:spPr>
            <a:xfrm>
              <a:off x="6400800" y="4807224"/>
              <a:ext cx="1155700" cy="768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0EEB91-4CE2-DE78-EDF3-2E2DBC052A81}"/>
                </a:ext>
              </a:extLst>
            </p:cNvPr>
            <p:cNvSpPr/>
            <p:nvPr/>
          </p:nvSpPr>
          <p:spPr>
            <a:xfrm>
              <a:off x="4557314" y="4667188"/>
              <a:ext cx="998936" cy="118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388F9E-D997-F988-CC55-C90F7B8C6405}"/>
                </a:ext>
              </a:extLst>
            </p:cNvPr>
            <p:cNvSpPr/>
            <p:nvPr/>
          </p:nvSpPr>
          <p:spPr>
            <a:xfrm>
              <a:off x="5664549" y="3960758"/>
              <a:ext cx="1992953" cy="413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8BB5B36-3706-BAA2-D30E-C4D2880AF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2939949" y="2043679"/>
            <a:ext cx="703459" cy="11477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F1658AB-C43B-A804-5541-E458226D24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7894" y="2309600"/>
            <a:ext cx="1661142" cy="6501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DD756C-CB8B-61DD-C17F-310A3F81D390}"/>
              </a:ext>
            </a:extLst>
          </p:cNvPr>
          <p:cNvSpPr txBox="1"/>
          <p:nvPr/>
        </p:nvSpPr>
        <p:spPr>
          <a:xfrm>
            <a:off x="536402" y="3111261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B7D743-C04B-5451-F74D-B56CF15E4E07}"/>
              </a:ext>
            </a:extLst>
          </p:cNvPr>
          <p:cNvSpPr txBox="1"/>
          <p:nvPr/>
        </p:nvSpPr>
        <p:spPr>
          <a:xfrm>
            <a:off x="2498764" y="3111598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445D28-1F19-2753-09C4-B76009580F45}"/>
              </a:ext>
            </a:extLst>
          </p:cNvPr>
          <p:cNvSpPr txBox="1"/>
          <p:nvPr/>
        </p:nvSpPr>
        <p:spPr>
          <a:xfrm>
            <a:off x="6185492" y="3141102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Training</a:t>
            </a:r>
          </a:p>
        </p:txBody>
      </p:sp>
      <p:pic>
        <p:nvPicPr>
          <p:cNvPr id="30" name="Picture 29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0C99C0AF-A9F4-4F68-A9E6-4511BFD67A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920163" y="2049212"/>
            <a:ext cx="1064232" cy="11007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8B26086-DDCD-3705-EF5E-B53924A14D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4737" y="2206360"/>
            <a:ext cx="673424" cy="7864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A97F25-F050-6578-6D8C-7474CDB87D6F}"/>
              </a:ext>
            </a:extLst>
          </p:cNvPr>
          <p:cNvSpPr txBox="1"/>
          <p:nvPr/>
        </p:nvSpPr>
        <p:spPr>
          <a:xfrm>
            <a:off x="9725640" y="3111261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2A2A1-CD81-1BE5-DD9B-1CBE7CDE2EF0}"/>
              </a:ext>
            </a:extLst>
          </p:cNvPr>
          <p:cNvSpPr txBox="1"/>
          <p:nvPr/>
        </p:nvSpPr>
        <p:spPr>
          <a:xfrm>
            <a:off x="4364694" y="3111261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185FE5-FA95-8718-0A03-EFB8A7186C9E}"/>
              </a:ext>
            </a:extLst>
          </p:cNvPr>
          <p:cNvGrpSpPr/>
          <p:nvPr/>
        </p:nvGrpSpPr>
        <p:grpSpPr>
          <a:xfrm>
            <a:off x="4671775" y="2158079"/>
            <a:ext cx="985880" cy="953182"/>
            <a:chOff x="1472805" y="1447800"/>
            <a:chExt cx="5051263" cy="488373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9B57EBF-A5C7-98E2-FB14-82E5E0521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2805" y="1447800"/>
              <a:ext cx="5051263" cy="488373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97A1C5-53B5-0271-8509-A9179BA83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7827" y="2875975"/>
              <a:ext cx="879730" cy="1954188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F811CE6-DC10-0F6C-EFE8-38316355FA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5998" y="2130723"/>
            <a:ext cx="1517767" cy="97366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31C25FD-D316-9B4F-262F-465777953B76}"/>
              </a:ext>
            </a:extLst>
          </p:cNvPr>
          <p:cNvSpPr txBox="1"/>
          <p:nvPr/>
        </p:nvSpPr>
        <p:spPr>
          <a:xfrm>
            <a:off x="8281092" y="3111261"/>
            <a:ext cx="107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Testing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53C305-335B-21A5-2135-3F114EDEE60A}"/>
              </a:ext>
            </a:extLst>
          </p:cNvPr>
          <p:cNvSpPr/>
          <p:nvPr/>
        </p:nvSpPr>
        <p:spPr>
          <a:xfrm>
            <a:off x="4247623" y="1894269"/>
            <a:ext cx="1840085" cy="1696278"/>
          </a:xfrm>
          <a:prstGeom prst="rect">
            <a:avLst/>
          </a:prstGeom>
          <a:noFill/>
          <a:ln w="38100">
            <a:solidFill>
              <a:srgbClr val="2B7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83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76A8"/>
                </a:solidFill>
              </a:rPr>
              <a:t>Reinforcement</a:t>
            </a:r>
            <a:r>
              <a:rPr spc="-135" dirty="0">
                <a:solidFill>
                  <a:srgbClr val="0076A8"/>
                </a:solidFill>
              </a:rPr>
              <a:t> </a:t>
            </a:r>
            <a:r>
              <a:rPr dirty="0">
                <a:solidFill>
                  <a:srgbClr val="0076A8"/>
                </a:solidFill>
              </a:rPr>
              <a:t>Learning</a:t>
            </a:r>
            <a:r>
              <a:rPr spc="-130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Workflow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907811" y="5361223"/>
            <a:ext cx="5066665" cy="82266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53670" indent="-140970">
              <a:lnSpc>
                <a:spcPct val="100000"/>
              </a:lnSpc>
              <a:spcBef>
                <a:spcPts val="1095"/>
              </a:spcBef>
              <a:buClr>
                <a:srgbClr val="0070AB"/>
              </a:buClr>
              <a:buSzPct val="75000"/>
              <a:buFont typeface="Wingdings"/>
              <a:buChar char=""/>
              <a:tabLst>
                <a:tab pos="153670" algn="l"/>
              </a:tabLst>
            </a:pPr>
            <a:r>
              <a:rPr sz="1800" dirty="0">
                <a:latin typeface="Arial"/>
                <a:cs typeface="Arial"/>
              </a:rPr>
              <a:t>Large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simulations</a:t>
            </a:r>
            <a:r>
              <a:rPr sz="1800" spc="-10" dirty="0">
                <a:latin typeface="Arial"/>
                <a:cs typeface="Arial"/>
              </a:rPr>
              <a:t> needed</a:t>
            </a:r>
            <a:endParaRPr sz="1800" dirty="0">
              <a:latin typeface="Arial"/>
              <a:cs typeface="Arial"/>
            </a:endParaRPr>
          </a:p>
          <a:p>
            <a:pPr marL="153670" indent="-140970">
              <a:lnSpc>
                <a:spcPct val="100000"/>
              </a:lnSpc>
              <a:spcBef>
                <a:spcPts val="994"/>
              </a:spcBef>
              <a:buClr>
                <a:srgbClr val="0070AB"/>
              </a:buClr>
              <a:buSzPct val="75000"/>
              <a:buFont typeface="Wingdings"/>
              <a:buChar char=""/>
              <a:tabLst>
                <a:tab pos="153670" algn="l"/>
              </a:tabLst>
            </a:pPr>
            <a:r>
              <a:rPr sz="1800" dirty="0">
                <a:latin typeface="Arial"/>
                <a:cs typeface="Arial"/>
              </a:rPr>
              <a:t>Parallel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GPU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training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87147" y="2317115"/>
            <a:ext cx="3790123" cy="688465"/>
          </a:xfrm>
          <a:custGeom>
            <a:avLst/>
            <a:gdLst/>
            <a:ahLst/>
            <a:cxnLst/>
            <a:rect l="l" t="t" r="r" b="b"/>
            <a:pathLst>
              <a:path w="6343650" h="1249680">
                <a:moveTo>
                  <a:pt x="6267449" y="38100"/>
                </a:moveTo>
                <a:lnTo>
                  <a:pt x="6267449" y="1249552"/>
                </a:lnTo>
                <a:lnTo>
                  <a:pt x="6343649" y="1249552"/>
                </a:lnTo>
                <a:lnTo>
                  <a:pt x="6343649" y="76200"/>
                </a:lnTo>
                <a:lnTo>
                  <a:pt x="6305549" y="76200"/>
                </a:lnTo>
                <a:lnTo>
                  <a:pt x="6267449" y="38100"/>
                </a:lnTo>
                <a:close/>
              </a:path>
              <a:path w="6343650" h="1249680">
                <a:moveTo>
                  <a:pt x="76200" y="804418"/>
                </a:moveTo>
                <a:lnTo>
                  <a:pt x="0" y="804418"/>
                </a:lnTo>
                <a:lnTo>
                  <a:pt x="114300" y="1033018"/>
                </a:lnTo>
                <a:lnTo>
                  <a:pt x="209550" y="842518"/>
                </a:lnTo>
                <a:lnTo>
                  <a:pt x="76200" y="842518"/>
                </a:lnTo>
                <a:lnTo>
                  <a:pt x="76200" y="804418"/>
                </a:lnTo>
                <a:close/>
              </a:path>
              <a:path w="6343650" h="1249680">
                <a:moveTo>
                  <a:pt x="6305549" y="0"/>
                </a:moveTo>
                <a:lnTo>
                  <a:pt x="114300" y="0"/>
                </a:lnTo>
                <a:lnTo>
                  <a:pt x="99452" y="2988"/>
                </a:lnTo>
                <a:lnTo>
                  <a:pt x="87344" y="11144"/>
                </a:lnTo>
                <a:lnTo>
                  <a:pt x="79188" y="23252"/>
                </a:lnTo>
                <a:lnTo>
                  <a:pt x="76200" y="38100"/>
                </a:lnTo>
                <a:lnTo>
                  <a:pt x="76200" y="842518"/>
                </a:lnTo>
                <a:lnTo>
                  <a:pt x="152400" y="842518"/>
                </a:lnTo>
                <a:lnTo>
                  <a:pt x="152400" y="76200"/>
                </a:lnTo>
                <a:lnTo>
                  <a:pt x="114300" y="76200"/>
                </a:lnTo>
                <a:lnTo>
                  <a:pt x="152400" y="38100"/>
                </a:lnTo>
                <a:lnTo>
                  <a:pt x="6343649" y="38100"/>
                </a:lnTo>
                <a:lnTo>
                  <a:pt x="6340643" y="23252"/>
                </a:lnTo>
                <a:lnTo>
                  <a:pt x="6332458" y="11144"/>
                </a:lnTo>
                <a:lnTo>
                  <a:pt x="6320343" y="2988"/>
                </a:lnTo>
                <a:lnTo>
                  <a:pt x="6305549" y="0"/>
                </a:lnTo>
                <a:close/>
              </a:path>
              <a:path w="6343650" h="1249680">
                <a:moveTo>
                  <a:pt x="228600" y="804418"/>
                </a:moveTo>
                <a:lnTo>
                  <a:pt x="152400" y="804418"/>
                </a:lnTo>
                <a:lnTo>
                  <a:pt x="152400" y="842518"/>
                </a:lnTo>
                <a:lnTo>
                  <a:pt x="209550" y="842518"/>
                </a:lnTo>
                <a:lnTo>
                  <a:pt x="228600" y="804418"/>
                </a:lnTo>
                <a:close/>
              </a:path>
              <a:path w="6343650" h="1249680">
                <a:moveTo>
                  <a:pt x="152400" y="38100"/>
                </a:moveTo>
                <a:lnTo>
                  <a:pt x="114300" y="76200"/>
                </a:lnTo>
                <a:lnTo>
                  <a:pt x="152400" y="76200"/>
                </a:lnTo>
                <a:lnTo>
                  <a:pt x="152400" y="38100"/>
                </a:lnTo>
                <a:close/>
              </a:path>
              <a:path w="6343650" h="1249680">
                <a:moveTo>
                  <a:pt x="6267449" y="38100"/>
                </a:moveTo>
                <a:lnTo>
                  <a:pt x="152400" y="38100"/>
                </a:lnTo>
                <a:lnTo>
                  <a:pt x="152400" y="76200"/>
                </a:lnTo>
                <a:lnTo>
                  <a:pt x="6267449" y="76200"/>
                </a:lnTo>
                <a:lnTo>
                  <a:pt x="6267449" y="38100"/>
                </a:lnTo>
                <a:close/>
              </a:path>
              <a:path w="6343650" h="1249680">
                <a:moveTo>
                  <a:pt x="6343649" y="38100"/>
                </a:moveTo>
                <a:lnTo>
                  <a:pt x="6267449" y="38100"/>
                </a:lnTo>
                <a:lnTo>
                  <a:pt x="6305549" y="76200"/>
                </a:lnTo>
                <a:lnTo>
                  <a:pt x="6343649" y="76200"/>
                </a:lnTo>
                <a:lnTo>
                  <a:pt x="6343649" y="38100"/>
                </a:lnTo>
                <a:close/>
              </a:path>
            </a:pathLst>
          </a:custGeom>
          <a:solidFill>
            <a:srgbClr val="007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77808" y="4803913"/>
            <a:ext cx="735495" cy="616226"/>
          </a:xfrm>
          <a:custGeom>
            <a:avLst/>
            <a:gdLst/>
            <a:ahLst/>
            <a:cxnLst/>
            <a:rect l="l" t="t" r="r" b="b"/>
            <a:pathLst>
              <a:path w="267334" h="845185">
                <a:moveTo>
                  <a:pt x="267334" y="844804"/>
                </a:moveTo>
                <a:lnTo>
                  <a:pt x="0" y="0"/>
                </a:lnTo>
              </a:path>
            </a:pathLst>
          </a:custGeom>
          <a:ln w="28575">
            <a:solidFill>
              <a:srgbClr val="0076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7C69171-A1C0-B744-09FB-F1591E437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2932939" y="3110971"/>
            <a:ext cx="703459" cy="1147750"/>
          </a:xfrm>
          <a:prstGeom prst="rect">
            <a:avLst/>
          </a:prstGeom>
        </p:spPr>
      </p:pic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AB6FF96-4D3C-817F-55BC-31018C5FD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0884" y="3376892"/>
            <a:ext cx="1661142" cy="6501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AC0AA4-4B32-532F-3F83-878B72A33A28}"/>
              </a:ext>
            </a:extLst>
          </p:cNvPr>
          <p:cNvSpPr txBox="1"/>
          <p:nvPr/>
        </p:nvSpPr>
        <p:spPr>
          <a:xfrm>
            <a:off x="529392" y="4178553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5FFCA4-D75B-4356-3BE5-69F34B541EDD}"/>
              </a:ext>
            </a:extLst>
          </p:cNvPr>
          <p:cNvSpPr txBox="1"/>
          <p:nvPr/>
        </p:nvSpPr>
        <p:spPr>
          <a:xfrm>
            <a:off x="2491754" y="4178890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E1817E-3539-3DBE-DAE2-580B8E15323C}"/>
              </a:ext>
            </a:extLst>
          </p:cNvPr>
          <p:cNvSpPr txBox="1"/>
          <p:nvPr/>
        </p:nvSpPr>
        <p:spPr>
          <a:xfrm>
            <a:off x="6178482" y="4208394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Training</a:t>
            </a:r>
          </a:p>
        </p:txBody>
      </p:sp>
      <p:pic>
        <p:nvPicPr>
          <p:cNvPr id="32" name="Picture 31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A2E60B5E-6861-98E9-8030-2AE9549ABD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913153" y="3116504"/>
            <a:ext cx="1064232" cy="11007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56E28C8-A621-4DEE-28C0-8C6A1EDFF2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7727" y="3273652"/>
            <a:ext cx="673424" cy="78642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6DD54FA-F3E2-D41D-09ED-031FDE4DA8A8}"/>
              </a:ext>
            </a:extLst>
          </p:cNvPr>
          <p:cNvSpPr txBox="1"/>
          <p:nvPr/>
        </p:nvSpPr>
        <p:spPr>
          <a:xfrm>
            <a:off x="9718630" y="4178553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F9536-2EF0-68A6-BEE7-2BA7C35424E8}"/>
              </a:ext>
            </a:extLst>
          </p:cNvPr>
          <p:cNvSpPr txBox="1"/>
          <p:nvPr/>
        </p:nvSpPr>
        <p:spPr>
          <a:xfrm>
            <a:off x="4357684" y="4178553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9C1CB3-3AE8-655C-2594-A3C7B8D55A8B}"/>
              </a:ext>
            </a:extLst>
          </p:cNvPr>
          <p:cNvGrpSpPr/>
          <p:nvPr/>
        </p:nvGrpSpPr>
        <p:grpSpPr>
          <a:xfrm>
            <a:off x="4664765" y="3225371"/>
            <a:ext cx="985880" cy="953182"/>
            <a:chOff x="1472805" y="1447800"/>
            <a:chExt cx="5051263" cy="488373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B476DA4-AC50-8F00-9F3A-6498F539C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2805" y="1447800"/>
              <a:ext cx="5051263" cy="48837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F95BD08-EEE9-3930-2078-77B615651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7827" y="2875975"/>
              <a:ext cx="879730" cy="1954188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597885C1-7A6B-9925-2F65-E0D4034271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8988" y="3198015"/>
            <a:ext cx="1517767" cy="97366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CAF5B93-5B49-6EAB-7B81-5F1D9D585402}"/>
              </a:ext>
            </a:extLst>
          </p:cNvPr>
          <p:cNvSpPr txBox="1"/>
          <p:nvPr/>
        </p:nvSpPr>
        <p:spPr>
          <a:xfrm>
            <a:off x="8274082" y="4178553"/>
            <a:ext cx="107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Testing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575530-A722-6849-C994-EF0F8E6B6953}"/>
              </a:ext>
            </a:extLst>
          </p:cNvPr>
          <p:cNvSpPr/>
          <p:nvPr/>
        </p:nvSpPr>
        <p:spPr>
          <a:xfrm>
            <a:off x="6061411" y="2991030"/>
            <a:ext cx="3638835" cy="1696278"/>
          </a:xfrm>
          <a:prstGeom prst="rect">
            <a:avLst/>
          </a:prstGeom>
          <a:noFill/>
          <a:ln w="38100">
            <a:solidFill>
              <a:srgbClr val="2B7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 animBg="1"/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76A8"/>
                </a:solidFill>
              </a:rPr>
              <a:t>Domain</a:t>
            </a:r>
            <a:r>
              <a:rPr spc="-90" dirty="0">
                <a:solidFill>
                  <a:srgbClr val="0076A8"/>
                </a:solidFill>
              </a:rPr>
              <a:t> </a:t>
            </a:r>
            <a:r>
              <a:rPr spc="-10" dirty="0">
                <a:solidFill>
                  <a:srgbClr val="0076A8"/>
                </a:solidFill>
              </a:rPr>
              <a:t>Randomization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261171"/>
            <a:ext cx="3980815" cy="311975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000" spc="-45" dirty="0">
                <a:solidFill>
                  <a:srgbClr val="0076A8"/>
                </a:solidFill>
                <a:latin typeface="Arial"/>
                <a:cs typeface="Arial"/>
              </a:rPr>
              <a:t>You</a:t>
            </a:r>
            <a:r>
              <a:rPr sz="2000" spc="-50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76A8"/>
                </a:solidFill>
                <a:latin typeface="Arial"/>
                <a:cs typeface="Arial"/>
              </a:rPr>
              <a:t>can</a:t>
            </a:r>
            <a:r>
              <a:rPr sz="2000" spc="-50" dirty="0">
                <a:solidFill>
                  <a:srgbClr val="0076A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76A8"/>
                </a:solidFill>
                <a:latin typeface="Arial"/>
                <a:cs typeface="Arial"/>
              </a:rPr>
              <a:t>randomize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initial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conditions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model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parameters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simulation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scenarios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objectives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(e.g.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tracking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signals)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5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sensor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outputs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lr>
                <a:srgbClr val="0076A8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507A329D-487F-E0E5-92A9-9B999E4E8D2C}"/>
              </a:ext>
            </a:extLst>
          </p:cNvPr>
          <p:cNvPicPr/>
          <p:nvPr/>
        </p:nvPicPr>
        <p:blipFill rotWithShape="1">
          <a:blip r:embed="rId2" cstate="print"/>
          <a:srcRect l="71616" t="23697"/>
          <a:stretch/>
        </p:blipFill>
        <p:spPr>
          <a:xfrm>
            <a:off x="6604216" y="959091"/>
            <a:ext cx="1343129" cy="1663832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C00DE296-7D6F-DA96-ED02-8C55D38AB7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94363" y="1289017"/>
            <a:ext cx="632130" cy="1003981"/>
          </a:xfrm>
          <a:prstGeom prst="rect">
            <a:avLst/>
          </a:prstGeom>
        </p:spPr>
      </p:pic>
      <p:pic>
        <p:nvPicPr>
          <p:cNvPr id="9" name="object 3">
            <a:extLst>
              <a:ext uri="{FF2B5EF4-FFF2-40B4-BE49-F238E27FC236}">
                <a16:creationId xmlns:a16="http://schemas.microsoft.com/office/drawing/2014/main" id="{B00D00A4-1BD0-EFC8-EC87-833915F338E2}"/>
              </a:ext>
            </a:extLst>
          </p:cNvPr>
          <p:cNvPicPr/>
          <p:nvPr/>
        </p:nvPicPr>
        <p:blipFill rotWithShape="1">
          <a:blip r:embed="rId2" cstate="print"/>
          <a:srcRect l="71616" t="23697"/>
          <a:stretch/>
        </p:blipFill>
        <p:spPr>
          <a:xfrm rot="20854012">
            <a:off x="5424435" y="3047018"/>
            <a:ext cx="1343129" cy="1663832"/>
          </a:xfrm>
          <a:prstGeom prst="rect">
            <a:avLst/>
          </a:prstGeom>
        </p:spPr>
      </p:pic>
      <p:pic>
        <p:nvPicPr>
          <p:cNvPr id="10" name="object 14">
            <a:extLst>
              <a:ext uri="{FF2B5EF4-FFF2-40B4-BE49-F238E27FC236}">
                <a16:creationId xmlns:a16="http://schemas.microsoft.com/office/drawing/2014/main" id="{A5C9D091-8A03-8C97-FEBA-E9440261231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34454" y="3376943"/>
            <a:ext cx="632130" cy="1003981"/>
          </a:xfrm>
          <a:prstGeom prst="rect">
            <a:avLst/>
          </a:prstGeom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915D3A12-AB21-6CE3-F04B-0C9AD5536A0F}"/>
              </a:ext>
            </a:extLst>
          </p:cNvPr>
          <p:cNvPicPr/>
          <p:nvPr/>
        </p:nvPicPr>
        <p:blipFill rotWithShape="1">
          <a:blip r:embed="rId2" cstate="print"/>
          <a:srcRect l="71616" t="23697"/>
          <a:stretch/>
        </p:blipFill>
        <p:spPr>
          <a:xfrm rot="813035">
            <a:off x="6832816" y="4882450"/>
            <a:ext cx="1343129" cy="1663832"/>
          </a:xfrm>
          <a:prstGeom prst="rect">
            <a:avLst/>
          </a:prstGeom>
        </p:spPr>
      </p:pic>
      <p:pic>
        <p:nvPicPr>
          <p:cNvPr id="12" name="object 14">
            <a:extLst>
              <a:ext uri="{FF2B5EF4-FFF2-40B4-BE49-F238E27FC236}">
                <a16:creationId xmlns:a16="http://schemas.microsoft.com/office/drawing/2014/main" id="{7030D1C0-66AB-6707-98E3-5ACB7126CFB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2526" y="5212375"/>
            <a:ext cx="632130" cy="10039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2B65AB-6582-3166-C6D4-D5121019B78F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947345" y="1791007"/>
            <a:ext cx="114701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573F9C-E05D-7AA4-6D07-05D0F921B26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751814" y="3734346"/>
            <a:ext cx="33065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ED4AD0-9DAF-3BE4-5DDC-227039596A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072616" y="5712734"/>
            <a:ext cx="529910" cy="1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55" dirty="0"/>
              <a:t> </a:t>
            </a:r>
            <a:r>
              <a:rPr dirty="0"/>
              <a:t>Does</a:t>
            </a:r>
            <a:r>
              <a:rPr spc="-40" dirty="0"/>
              <a:t> </a:t>
            </a:r>
            <a:r>
              <a:rPr dirty="0"/>
              <a:t>It</a:t>
            </a:r>
            <a:r>
              <a:rPr spc="-55" dirty="0"/>
              <a:t> </a:t>
            </a:r>
            <a:r>
              <a:rPr dirty="0"/>
              <a:t>Mean</a:t>
            </a:r>
            <a:r>
              <a:rPr spc="-35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spc="-10" dirty="0"/>
              <a:t>Learn?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552003"/>
            <a:ext cx="9886950" cy="9048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Policy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(direct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indirect)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function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up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tunable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parameters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There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set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parameters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optimal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policy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0173" y="2687333"/>
            <a:ext cx="8546301" cy="29673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762" y="5944361"/>
            <a:ext cx="10515600" cy="769620"/>
          </a:xfrm>
          <a:prstGeom prst="rect">
            <a:avLst/>
          </a:prstGeom>
          <a:solidFill>
            <a:srgbClr val="EAEFF7"/>
          </a:solidFill>
          <a:ln w="38100">
            <a:solidFill>
              <a:srgbClr val="125586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Learning</a:t>
            </a:r>
            <a:r>
              <a:rPr sz="2200" b="1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is</a:t>
            </a:r>
            <a:r>
              <a:rPr sz="2200" spc="-7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200" spc="-6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process</a:t>
            </a:r>
            <a:r>
              <a:rPr sz="2200" spc="-7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of</a:t>
            </a:r>
            <a:r>
              <a:rPr sz="2200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systematically</a:t>
            </a:r>
            <a:r>
              <a:rPr sz="22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adjusting</a:t>
            </a:r>
            <a:r>
              <a:rPr sz="2200" b="1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25586"/>
                </a:solidFill>
                <a:latin typeface="Arial"/>
                <a:cs typeface="Arial"/>
              </a:rPr>
              <a:t>parameters</a:t>
            </a:r>
            <a:r>
              <a:rPr sz="2200" b="1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of</a:t>
            </a:r>
            <a:r>
              <a:rPr sz="2200" spc="-7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200" spc="-7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125586"/>
                </a:solidFill>
                <a:latin typeface="Arial"/>
                <a:cs typeface="Arial"/>
              </a:rPr>
              <a:t>policy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(e.g.</a:t>
            </a:r>
            <a:r>
              <a:rPr sz="2200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neural</a:t>
            </a:r>
            <a:r>
              <a:rPr sz="2200" spc="-7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25586"/>
                </a:solidFill>
                <a:latin typeface="Arial"/>
                <a:cs typeface="Arial"/>
              </a:rPr>
              <a:t>network</a:t>
            </a:r>
            <a:r>
              <a:rPr sz="22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125586"/>
                </a:solidFill>
                <a:latin typeface="Arial"/>
                <a:cs typeface="Arial"/>
              </a:rPr>
              <a:t>weights</a:t>
            </a:r>
            <a:r>
              <a:rPr sz="2200" spc="-10" dirty="0">
                <a:solidFill>
                  <a:srgbClr val="125586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Reinforcement</a:t>
            </a:r>
            <a:r>
              <a:rPr spc="-135" dirty="0"/>
              <a:t> </a:t>
            </a:r>
            <a:r>
              <a:rPr dirty="0"/>
              <a:t>Learning</a:t>
            </a:r>
            <a:r>
              <a:rPr spc="-130" dirty="0"/>
              <a:t> </a:t>
            </a:r>
            <a:r>
              <a:rPr spc="-10" dirty="0"/>
              <a:t>Workflow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501294" y="1242694"/>
            <a:ext cx="31737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 indent="-136525">
              <a:lnSpc>
                <a:spcPct val="100000"/>
              </a:lnSpc>
              <a:spcBef>
                <a:spcPts val="100"/>
              </a:spcBef>
              <a:buClr>
                <a:srgbClr val="0070AB"/>
              </a:buClr>
              <a:buSzPct val="75000"/>
              <a:buFont typeface="Wingdings"/>
              <a:buChar char=""/>
              <a:tabLst>
                <a:tab pos="149225" algn="l"/>
              </a:tabLst>
            </a:pPr>
            <a:r>
              <a:rPr sz="1800" dirty="0">
                <a:latin typeface="Arial"/>
                <a:cs typeface="Arial"/>
              </a:rPr>
              <a:t>Trained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policy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standalone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8816" y="4495800"/>
            <a:ext cx="2365587" cy="206197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023609" y="5258561"/>
            <a:ext cx="3874135" cy="707390"/>
          </a:xfrm>
          <a:prstGeom prst="rect">
            <a:avLst/>
          </a:prstGeom>
          <a:solidFill>
            <a:srgbClr val="EAEFF7"/>
          </a:solidFill>
          <a:ln w="38100">
            <a:solidFill>
              <a:srgbClr val="125586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48055" marR="342900" indent="-599440">
              <a:lnSpc>
                <a:spcPct val="100000"/>
              </a:lnSpc>
              <a:spcBef>
                <a:spcPts val="305"/>
              </a:spcBef>
            </a:pP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After</a:t>
            </a:r>
            <a:r>
              <a:rPr sz="2000" b="1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training,</a:t>
            </a:r>
            <a:r>
              <a:rPr sz="2000" b="1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only</a:t>
            </a:r>
            <a:r>
              <a:rPr lang="en-US" sz="2000" b="1" spc="-1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u="sng" spc="-10" dirty="0">
                <a:solidFill>
                  <a:srgbClr val="125586"/>
                </a:solidFill>
                <a:uFill>
                  <a:solidFill>
                    <a:srgbClr val="125586"/>
                  </a:solidFill>
                </a:uFill>
                <a:latin typeface="Arial"/>
                <a:cs typeface="Arial"/>
              </a:rPr>
              <a:t>trained</a:t>
            </a:r>
            <a:r>
              <a:rPr sz="2000" b="1" spc="-1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policy</a:t>
            </a:r>
            <a:r>
              <a:rPr sz="2000" b="1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25586"/>
                </a:solidFill>
                <a:latin typeface="Arial"/>
                <a:cs typeface="Arial"/>
              </a:rPr>
              <a:t>is</a:t>
            </a:r>
            <a:r>
              <a:rPr lang="en-US" sz="2000" b="1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125586"/>
                </a:solidFill>
                <a:latin typeface="Arial"/>
                <a:cs typeface="Arial"/>
              </a:rPr>
              <a:t>needed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694A05-0E5A-5F4C-8A53-CF9EF1253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3013149" y="2495693"/>
            <a:ext cx="703459" cy="1147750"/>
          </a:xfrm>
          <a:prstGeom prst="rect">
            <a:avLst/>
          </a:prstGeom>
        </p:spPr>
      </p:pic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BF89B8E-22AF-BFD1-5686-0CD7DCA10A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1094" y="2761614"/>
            <a:ext cx="1661142" cy="6501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F6B5F9C-7C10-ED8D-9787-38034DB7F3F0}"/>
              </a:ext>
            </a:extLst>
          </p:cNvPr>
          <p:cNvSpPr txBox="1"/>
          <p:nvPr/>
        </p:nvSpPr>
        <p:spPr>
          <a:xfrm>
            <a:off x="609602" y="3563275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ADB83D-9D42-DE8B-69D4-966A772FD26B}"/>
              </a:ext>
            </a:extLst>
          </p:cNvPr>
          <p:cNvSpPr txBox="1"/>
          <p:nvPr/>
        </p:nvSpPr>
        <p:spPr>
          <a:xfrm>
            <a:off x="2571964" y="3563612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51B792-2F35-82D6-6FBE-30E2D974D0B1}"/>
              </a:ext>
            </a:extLst>
          </p:cNvPr>
          <p:cNvSpPr txBox="1"/>
          <p:nvPr/>
        </p:nvSpPr>
        <p:spPr>
          <a:xfrm>
            <a:off x="6258692" y="3593116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Training</a:t>
            </a:r>
          </a:p>
        </p:txBody>
      </p:sp>
      <p:pic>
        <p:nvPicPr>
          <p:cNvPr id="32" name="Picture 31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17990E6D-543D-8386-313A-5EE22B97D9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993363" y="2501226"/>
            <a:ext cx="1064232" cy="11007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56C6AD4-0301-CE08-DD83-C69B5E661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7937" y="2658374"/>
            <a:ext cx="673424" cy="78642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07652A-9B3B-5294-D0C6-ACF37938269F}"/>
              </a:ext>
            </a:extLst>
          </p:cNvPr>
          <p:cNvSpPr txBox="1"/>
          <p:nvPr/>
        </p:nvSpPr>
        <p:spPr>
          <a:xfrm>
            <a:off x="9798840" y="3563275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F874E6-0440-1B56-4717-88466C66E199}"/>
              </a:ext>
            </a:extLst>
          </p:cNvPr>
          <p:cNvSpPr txBox="1"/>
          <p:nvPr/>
        </p:nvSpPr>
        <p:spPr>
          <a:xfrm>
            <a:off x="4437894" y="3563275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DEDC82-8B48-4EA7-57C1-16390A4C6758}"/>
              </a:ext>
            </a:extLst>
          </p:cNvPr>
          <p:cNvGrpSpPr/>
          <p:nvPr/>
        </p:nvGrpSpPr>
        <p:grpSpPr>
          <a:xfrm>
            <a:off x="4744975" y="2610093"/>
            <a:ext cx="985880" cy="953182"/>
            <a:chOff x="1472805" y="1447800"/>
            <a:chExt cx="5051263" cy="488373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461CECE-4B7F-60D8-67FC-ABA2ECD33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2805" y="1447800"/>
              <a:ext cx="5051263" cy="48837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7302A50-D488-80D5-F0BB-05E2FBD95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7827" y="2875975"/>
              <a:ext cx="879730" cy="1954188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943C471-633F-5AF9-4CA9-F236160963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9198" y="2582737"/>
            <a:ext cx="1517767" cy="97366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620797D-D52E-7BA3-5D04-E73F63FE6B70}"/>
              </a:ext>
            </a:extLst>
          </p:cNvPr>
          <p:cNvSpPr txBox="1"/>
          <p:nvPr/>
        </p:nvSpPr>
        <p:spPr>
          <a:xfrm>
            <a:off x="8354292" y="3563275"/>
            <a:ext cx="107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Testing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2904C5-DE39-D14D-1185-63998DA6D01B}"/>
              </a:ext>
            </a:extLst>
          </p:cNvPr>
          <p:cNvSpPr/>
          <p:nvPr/>
        </p:nvSpPr>
        <p:spPr>
          <a:xfrm>
            <a:off x="9792081" y="2422107"/>
            <a:ext cx="1840085" cy="1696278"/>
          </a:xfrm>
          <a:prstGeom prst="rect">
            <a:avLst/>
          </a:prstGeom>
          <a:noFill/>
          <a:ln w="38100">
            <a:solidFill>
              <a:srgbClr val="2B7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bject 25">
            <a:extLst>
              <a:ext uri="{FF2B5EF4-FFF2-40B4-BE49-F238E27FC236}">
                <a16:creationId xmlns:a16="http://schemas.microsoft.com/office/drawing/2014/main" id="{317588F8-F38B-5097-72F9-39D8F24F24B4}"/>
              </a:ext>
            </a:extLst>
          </p:cNvPr>
          <p:cNvSpPr/>
          <p:nvPr/>
        </p:nvSpPr>
        <p:spPr>
          <a:xfrm>
            <a:off x="9976628" y="1675630"/>
            <a:ext cx="735495" cy="616226"/>
          </a:xfrm>
          <a:custGeom>
            <a:avLst/>
            <a:gdLst/>
            <a:ahLst/>
            <a:cxnLst/>
            <a:rect l="l" t="t" r="r" b="b"/>
            <a:pathLst>
              <a:path w="267334" h="845185">
                <a:moveTo>
                  <a:pt x="267334" y="844804"/>
                </a:moveTo>
                <a:lnTo>
                  <a:pt x="0" y="0"/>
                </a:lnTo>
              </a:path>
            </a:pathLst>
          </a:custGeom>
          <a:ln w="28575">
            <a:solidFill>
              <a:srgbClr val="0076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 animBg="1"/>
      <p:bldP spid="4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Deploying</a:t>
            </a:r>
            <a:r>
              <a:rPr spc="-75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10" dirty="0"/>
              <a:t>Policy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4184542"/>
            <a:ext cx="8314055" cy="19284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dirty="0">
                <a:solidFill>
                  <a:srgbClr val="125586"/>
                </a:solidFill>
                <a:latin typeface="Arial"/>
                <a:cs typeface="Arial"/>
              </a:rPr>
              <a:t>Additional</a:t>
            </a:r>
            <a:r>
              <a:rPr sz="2400" b="1" spc="-10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training</a:t>
            </a:r>
            <a:r>
              <a:rPr sz="2400" spc="-5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may</a:t>
            </a:r>
            <a:r>
              <a:rPr sz="2400" spc="-7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be</a:t>
            </a:r>
            <a:r>
              <a:rPr sz="2400" spc="-8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required</a:t>
            </a:r>
            <a:r>
              <a:rPr sz="24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25586"/>
                </a:solidFill>
                <a:latin typeface="Arial"/>
                <a:cs typeface="Arial"/>
              </a:rPr>
              <a:t>after</a:t>
            </a:r>
            <a:r>
              <a:rPr sz="2400" b="1" spc="-8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deployment</a:t>
            </a:r>
            <a:r>
              <a:rPr sz="24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5586"/>
                </a:solidFill>
                <a:latin typeface="Arial"/>
                <a:cs typeface="Arial"/>
              </a:rPr>
              <a:t>due</a:t>
            </a:r>
            <a:r>
              <a:rPr sz="2400" spc="-7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125586"/>
                </a:solidFill>
                <a:latin typeface="Arial"/>
                <a:cs typeface="Arial"/>
              </a:rPr>
              <a:t>to: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Model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inaccuracies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Sensor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noise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Environment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changes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accounted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training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lr>
                <a:srgbClr val="125586"/>
              </a:buClr>
              <a:buSzPct val="75000"/>
              <a:buFont typeface="Wingdings"/>
              <a:buChar char=""/>
              <a:tabLst>
                <a:tab pos="354965" algn="l"/>
              </a:tabLst>
            </a:pPr>
            <a:r>
              <a:rPr sz="2000" spc="-5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7888" y="1343323"/>
            <a:ext cx="6354077" cy="2601686"/>
            <a:chOff x="2473451" y="1075944"/>
            <a:chExt cx="7444105" cy="304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5878" y="1104801"/>
              <a:ext cx="6420050" cy="28215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3451" y="1075944"/>
              <a:ext cx="6728459" cy="3047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82456" y="2477261"/>
              <a:ext cx="922019" cy="235585"/>
            </a:xfrm>
            <a:custGeom>
              <a:avLst/>
              <a:gdLst/>
              <a:ahLst/>
              <a:cxnLst/>
              <a:rect l="l" t="t" r="r" b="b"/>
              <a:pathLst>
                <a:path w="922020" h="235585">
                  <a:moveTo>
                    <a:pt x="922020" y="0"/>
                  </a:moveTo>
                  <a:lnTo>
                    <a:pt x="0" y="23507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17853" y="6316217"/>
            <a:ext cx="10262870" cy="431800"/>
          </a:xfrm>
          <a:prstGeom prst="rect">
            <a:avLst/>
          </a:prstGeom>
          <a:solidFill>
            <a:srgbClr val="EAEFF7"/>
          </a:solidFill>
          <a:ln w="38100">
            <a:solidFill>
              <a:srgbClr val="125586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305"/>
              </a:spcBef>
            </a:pPr>
            <a:r>
              <a:rPr sz="2100" b="1" dirty="0">
                <a:solidFill>
                  <a:srgbClr val="125586"/>
                </a:solidFill>
                <a:latin typeface="Arial"/>
                <a:cs typeface="Arial"/>
              </a:rPr>
              <a:t>Domain</a:t>
            </a:r>
            <a:r>
              <a:rPr sz="2100" b="1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25586"/>
                </a:solidFill>
                <a:latin typeface="Arial"/>
                <a:cs typeface="Arial"/>
              </a:rPr>
              <a:t>randomization</a:t>
            </a:r>
            <a:r>
              <a:rPr sz="2100" b="1" spc="-3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25586"/>
                </a:solidFill>
                <a:latin typeface="Arial"/>
                <a:cs typeface="Arial"/>
              </a:rPr>
              <a:t>may</a:t>
            </a:r>
            <a:r>
              <a:rPr sz="2100" spc="-2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25586"/>
                </a:solidFill>
                <a:latin typeface="Arial"/>
                <a:cs typeface="Arial"/>
              </a:rPr>
              <a:t>limit</a:t>
            </a:r>
            <a:r>
              <a:rPr sz="21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25586"/>
                </a:solidFill>
                <a:latin typeface="Arial"/>
                <a:cs typeface="Arial"/>
              </a:rPr>
              <a:t>the</a:t>
            </a:r>
            <a:r>
              <a:rPr sz="2100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25586"/>
                </a:solidFill>
                <a:latin typeface="Arial"/>
                <a:cs typeface="Arial"/>
              </a:rPr>
              <a:t>amount</a:t>
            </a:r>
            <a:r>
              <a:rPr sz="21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25586"/>
                </a:solidFill>
                <a:latin typeface="Arial"/>
                <a:cs typeface="Arial"/>
              </a:rPr>
              <a:t>of</a:t>
            </a:r>
            <a:r>
              <a:rPr sz="2100" spc="-2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25586"/>
                </a:solidFill>
                <a:latin typeface="Arial"/>
                <a:cs typeface="Arial"/>
              </a:rPr>
              <a:t>training</a:t>
            </a:r>
            <a:r>
              <a:rPr sz="21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25586"/>
                </a:solidFill>
                <a:latin typeface="Arial"/>
                <a:cs typeface="Arial"/>
              </a:rPr>
              <a:t>needed</a:t>
            </a:r>
            <a:r>
              <a:rPr sz="2100" spc="-45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125586"/>
                </a:solidFill>
                <a:latin typeface="Arial"/>
                <a:cs typeface="Arial"/>
              </a:rPr>
              <a:t>after</a:t>
            </a:r>
            <a:r>
              <a:rPr sz="2100" b="1" spc="-30" dirty="0">
                <a:solidFill>
                  <a:srgbClr val="125586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125586"/>
                </a:solidFill>
                <a:latin typeface="Arial"/>
                <a:cs typeface="Arial"/>
              </a:rPr>
              <a:t>deployment.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3513FAFC-40CB-2F7A-5AF7-83CD606C88E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0799" y="1767360"/>
            <a:ext cx="4503899" cy="1544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EFF01-F475-D0E8-2FD7-0E7EB79B6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1E38-966D-31EB-917D-6C4ED144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277598" cy="990600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37F7F-558D-DBE0-4E3F-DE4385224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981200"/>
            <a:ext cx="10769600" cy="2667000"/>
          </a:xfrm>
        </p:spPr>
        <p:txBody>
          <a:bodyPr/>
          <a:lstStyle/>
          <a:p>
            <a:r>
              <a:rPr lang="en-US" dirty="0"/>
              <a:t>What is reinforcement learning and why is it useful?</a:t>
            </a:r>
          </a:p>
          <a:p>
            <a:endParaRPr lang="en-US" dirty="0"/>
          </a:p>
          <a:p>
            <a:r>
              <a:rPr lang="en-US" dirty="0"/>
              <a:t>When should I use reinforcement learning?</a:t>
            </a:r>
          </a:p>
          <a:p>
            <a:endParaRPr lang="en-US" dirty="0"/>
          </a:p>
          <a:p>
            <a:r>
              <a:rPr lang="en-US" dirty="0"/>
              <a:t>How do I set up and solve a reinforcement learning problem?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82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503B-3D3A-D7C9-3871-B17E468D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688702"/>
            <a:ext cx="10363200" cy="1362075"/>
          </a:xfrm>
        </p:spPr>
        <p:txBody>
          <a:bodyPr/>
          <a:lstStyle/>
          <a:p>
            <a:r>
              <a:rPr lang="en-US" dirty="0"/>
              <a:t>Exercise 3: Training, Testing, and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CD299-1FF7-74AC-18E8-EC7E07393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3096985" y="2051096"/>
            <a:ext cx="703459" cy="1147750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BF20D17-D5A4-9808-79DC-7FDC4781E2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4930" y="2317017"/>
            <a:ext cx="1661142" cy="650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11B42-E3E1-6333-074F-2AE17B2E45DF}"/>
              </a:ext>
            </a:extLst>
          </p:cNvPr>
          <p:cNvSpPr txBox="1"/>
          <p:nvPr/>
        </p:nvSpPr>
        <p:spPr>
          <a:xfrm>
            <a:off x="693438" y="3118678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A7D4C-270C-4A17-0B1A-E94586096B09}"/>
              </a:ext>
            </a:extLst>
          </p:cNvPr>
          <p:cNvSpPr txBox="1"/>
          <p:nvPr/>
        </p:nvSpPr>
        <p:spPr>
          <a:xfrm>
            <a:off x="2655800" y="3119015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994E3-6046-3732-3518-7F06C3B8E938}"/>
              </a:ext>
            </a:extLst>
          </p:cNvPr>
          <p:cNvSpPr txBox="1"/>
          <p:nvPr/>
        </p:nvSpPr>
        <p:spPr>
          <a:xfrm>
            <a:off x="6342528" y="3148519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Training</a:t>
            </a:r>
          </a:p>
        </p:txBody>
      </p:sp>
      <p:pic>
        <p:nvPicPr>
          <p:cNvPr id="8" name="Picture 7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6F8E88CA-D1EB-B0EE-9CA6-98C67ED50E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1077199" y="2056629"/>
            <a:ext cx="1064232" cy="1100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A2B7A-39AF-3BB1-1F26-434249780C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1773" y="2213777"/>
            <a:ext cx="673424" cy="786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90C4E5-DCB5-809C-8F2C-D5B02BFF8870}"/>
              </a:ext>
            </a:extLst>
          </p:cNvPr>
          <p:cNvSpPr txBox="1"/>
          <p:nvPr/>
        </p:nvSpPr>
        <p:spPr>
          <a:xfrm>
            <a:off x="9882676" y="3118678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5F227C-4AB8-9D30-077A-A5A8A7244848}"/>
              </a:ext>
            </a:extLst>
          </p:cNvPr>
          <p:cNvSpPr txBox="1"/>
          <p:nvPr/>
        </p:nvSpPr>
        <p:spPr>
          <a:xfrm>
            <a:off x="4521730" y="3118678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8A8850-8A73-AABA-7A90-09ADB325F20E}"/>
              </a:ext>
            </a:extLst>
          </p:cNvPr>
          <p:cNvGrpSpPr/>
          <p:nvPr/>
        </p:nvGrpSpPr>
        <p:grpSpPr>
          <a:xfrm>
            <a:off x="4828811" y="2165496"/>
            <a:ext cx="985880" cy="953182"/>
            <a:chOff x="1472805" y="1447800"/>
            <a:chExt cx="5051263" cy="48837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E4E8E7-9906-0EF5-03A8-9A2746D01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2805" y="1447800"/>
              <a:ext cx="5051263" cy="488373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806FD0-83E8-E7C2-117C-5F3FFA61D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7827" y="2875975"/>
              <a:ext cx="879730" cy="1954188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338C133-0852-B33A-0135-55BA242C16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3034" y="2138140"/>
            <a:ext cx="1517767" cy="973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743F5-AFA1-AAAB-63AB-EBCB4A49161F}"/>
              </a:ext>
            </a:extLst>
          </p:cNvPr>
          <p:cNvSpPr txBox="1"/>
          <p:nvPr/>
        </p:nvSpPr>
        <p:spPr>
          <a:xfrm>
            <a:off x="8438128" y="3118678"/>
            <a:ext cx="107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89004A-0036-55EA-9197-04CA83519806}"/>
              </a:ext>
            </a:extLst>
          </p:cNvPr>
          <p:cNvSpPr/>
          <p:nvPr/>
        </p:nvSpPr>
        <p:spPr>
          <a:xfrm>
            <a:off x="6185457" y="1894269"/>
            <a:ext cx="5447908" cy="1696278"/>
          </a:xfrm>
          <a:prstGeom prst="rect">
            <a:avLst/>
          </a:prstGeom>
          <a:noFill/>
          <a:ln w="38100">
            <a:solidFill>
              <a:srgbClr val="2B7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70737C-37E0-7C30-F785-E9AD9C198FF0}"/>
              </a:ext>
            </a:extLst>
          </p:cNvPr>
          <p:cNvGrpSpPr/>
          <p:nvPr/>
        </p:nvGrpSpPr>
        <p:grpSpPr>
          <a:xfrm>
            <a:off x="4484774" y="3920338"/>
            <a:ext cx="3222451" cy="2623137"/>
            <a:chOff x="4484774" y="3920338"/>
            <a:chExt cx="3222451" cy="2623137"/>
          </a:xfrm>
        </p:grpSpPr>
        <p:grpSp>
          <p:nvGrpSpPr>
            <p:cNvPr id="18" name="object 4">
              <a:extLst>
                <a:ext uri="{FF2B5EF4-FFF2-40B4-BE49-F238E27FC236}">
                  <a16:creationId xmlns:a16="http://schemas.microsoft.com/office/drawing/2014/main" id="{ECEC1414-51BF-CAE6-834C-A795D6D85816}"/>
                </a:ext>
              </a:extLst>
            </p:cNvPr>
            <p:cNvGrpSpPr/>
            <p:nvPr/>
          </p:nvGrpSpPr>
          <p:grpSpPr>
            <a:xfrm>
              <a:off x="4484774" y="3920338"/>
              <a:ext cx="3222451" cy="2623137"/>
              <a:chOff x="1232153" y="2341626"/>
              <a:chExt cx="4396740" cy="3621404"/>
            </a:xfrm>
          </p:grpSpPr>
          <p:pic>
            <p:nvPicPr>
              <p:cNvPr id="19" name="object 5">
                <a:extLst>
                  <a:ext uri="{FF2B5EF4-FFF2-40B4-BE49-F238E27FC236}">
                    <a16:creationId xmlns:a16="http://schemas.microsoft.com/office/drawing/2014/main" id="{BCE9831A-1827-A5BC-D160-18BD895054E3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9444" y="2425672"/>
                <a:ext cx="4171608" cy="3396059"/>
              </a:xfrm>
              <a:prstGeom prst="rect">
                <a:avLst/>
              </a:prstGeom>
            </p:spPr>
          </p:pic>
          <p:sp>
            <p:nvSpPr>
              <p:cNvPr id="20" name="object 6">
                <a:extLst>
                  <a:ext uri="{FF2B5EF4-FFF2-40B4-BE49-F238E27FC236}">
                    <a16:creationId xmlns:a16="http://schemas.microsoft.com/office/drawing/2014/main" id="{49609766-CAA0-B81C-988F-5318C1F616A3}"/>
                  </a:ext>
                </a:extLst>
              </p:cNvPr>
              <p:cNvSpPr/>
              <p:nvPr/>
            </p:nvSpPr>
            <p:spPr>
              <a:xfrm>
                <a:off x="1241678" y="2351151"/>
                <a:ext cx="4377690" cy="3602354"/>
              </a:xfrm>
              <a:custGeom>
                <a:avLst/>
                <a:gdLst/>
                <a:ahLst/>
                <a:cxnLst/>
                <a:rect l="l" t="t" r="r" b="b"/>
                <a:pathLst>
                  <a:path w="4377690" h="3602354">
                    <a:moveTo>
                      <a:pt x="0" y="3601974"/>
                    </a:moveTo>
                    <a:lnTo>
                      <a:pt x="4377690" y="3601974"/>
                    </a:lnTo>
                    <a:lnTo>
                      <a:pt x="4377690" y="0"/>
                    </a:lnTo>
                    <a:lnTo>
                      <a:pt x="0" y="0"/>
                    </a:lnTo>
                    <a:lnTo>
                      <a:pt x="0" y="3601974"/>
                    </a:lnTo>
                    <a:close/>
                  </a:path>
                </a:pathLst>
              </a:custGeom>
              <a:ln w="1905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07AE8D-C390-9FDD-E66C-EEFCE3B05B44}"/>
                </a:ext>
              </a:extLst>
            </p:cNvPr>
            <p:cNvSpPr/>
            <p:nvPr/>
          </p:nvSpPr>
          <p:spPr>
            <a:xfrm>
              <a:off x="6400800" y="4807224"/>
              <a:ext cx="1155700" cy="768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0EEB91-4CE2-DE78-EDF3-2E2DBC052A81}"/>
                </a:ext>
              </a:extLst>
            </p:cNvPr>
            <p:cNvSpPr/>
            <p:nvPr/>
          </p:nvSpPr>
          <p:spPr>
            <a:xfrm>
              <a:off x="4557314" y="4667188"/>
              <a:ext cx="998936" cy="1187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388F9E-D997-F988-CC55-C90F7B8C6405}"/>
                </a:ext>
              </a:extLst>
            </p:cNvPr>
            <p:cNvSpPr/>
            <p:nvPr/>
          </p:nvSpPr>
          <p:spPr>
            <a:xfrm>
              <a:off x="5664549" y="3960758"/>
              <a:ext cx="1992953" cy="413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755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503B-3D3A-D7C9-3871-B17E468D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688702"/>
            <a:ext cx="10363200" cy="1362075"/>
          </a:xfrm>
        </p:spPr>
        <p:txBody>
          <a:bodyPr/>
          <a:lstStyle/>
          <a:p>
            <a:r>
              <a:rPr lang="en-US" dirty="0"/>
              <a:t>Exercise 4: Teach a robot to walk!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CD299-1FF7-74AC-18E8-EC7E07393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3096985" y="2051096"/>
            <a:ext cx="703459" cy="1147750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BF20D17-D5A4-9808-79DC-7FDC4781E2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4930" y="2317017"/>
            <a:ext cx="1661142" cy="650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11B42-E3E1-6333-074F-2AE17B2E45DF}"/>
              </a:ext>
            </a:extLst>
          </p:cNvPr>
          <p:cNvSpPr txBox="1"/>
          <p:nvPr/>
        </p:nvSpPr>
        <p:spPr>
          <a:xfrm>
            <a:off x="693438" y="3118678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A7D4C-270C-4A17-0B1A-E94586096B09}"/>
              </a:ext>
            </a:extLst>
          </p:cNvPr>
          <p:cNvSpPr txBox="1"/>
          <p:nvPr/>
        </p:nvSpPr>
        <p:spPr>
          <a:xfrm>
            <a:off x="2655800" y="3119015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Reward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994E3-6046-3732-3518-7F06C3B8E938}"/>
              </a:ext>
            </a:extLst>
          </p:cNvPr>
          <p:cNvSpPr txBox="1"/>
          <p:nvPr/>
        </p:nvSpPr>
        <p:spPr>
          <a:xfrm>
            <a:off x="6342528" y="3148519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Training</a:t>
            </a:r>
          </a:p>
        </p:txBody>
      </p:sp>
      <p:pic>
        <p:nvPicPr>
          <p:cNvPr id="8" name="Picture 7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6F8E88CA-D1EB-B0EE-9CA6-98C67ED50E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1077199" y="2056629"/>
            <a:ext cx="1064232" cy="1100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A2B7A-39AF-3BB1-1F26-434249780C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1773" y="2213777"/>
            <a:ext cx="673424" cy="786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90C4E5-DCB5-809C-8F2C-D5B02BFF8870}"/>
              </a:ext>
            </a:extLst>
          </p:cNvPr>
          <p:cNvSpPr txBox="1"/>
          <p:nvPr/>
        </p:nvSpPr>
        <p:spPr>
          <a:xfrm>
            <a:off x="9882676" y="3118678"/>
            <a:ext cx="182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Deployment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5F227C-4AB8-9D30-077A-A5A8A7244848}"/>
              </a:ext>
            </a:extLst>
          </p:cNvPr>
          <p:cNvSpPr txBox="1"/>
          <p:nvPr/>
        </p:nvSpPr>
        <p:spPr>
          <a:xfrm>
            <a:off x="4521730" y="3118678"/>
            <a:ext cx="160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8A8850-8A73-AABA-7A90-09ADB325F20E}"/>
              </a:ext>
            </a:extLst>
          </p:cNvPr>
          <p:cNvGrpSpPr/>
          <p:nvPr/>
        </p:nvGrpSpPr>
        <p:grpSpPr>
          <a:xfrm>
            <a:off x="4828811" y="2165496"/>
            <a:ext cx="985880" cy="953182"/>
            <a:chOff x="1472805" y="1447800"/>
            <a:chExt cx="5051263" cy="48837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E4E8E7-9906-0EF5-03A8-9A2746D01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2805" y="1447800"/>
              <a:ext cx="5051263" cy="488373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806FD0-83E8-E7C2-117C-5F3FFA61D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7827" y="2875975"/>
              <a:ext cx="879730" cy="1954188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338C133-0852-B33A-0135-55BA242C16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3034" y="2138140"/>
            <a:ext cx="1517767" cy="973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743F5-AFA1-AAAB-63AB-EBCB4A49161F}"/>
              </a:ext>
            </a:extLst>
          </p:cNvPr>
          <p:cNvSpPr txBox="1"/>
          <p:nvPr/>
        </p:nvSpPr>
        <p:spPr>
          <a:xfrm>
            <a:off x="8438128" y="3118678"/>
            <a:ext cx="107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89004A-0036-55EA-9197-04CA83519806}"/>
              </a:ext>
            </a:extLst>
          </p:cNvPr>
          <p:cNvSpPr/>
          <p:nvPr/>
        </p:nvSpPr>
        <p:spPr>
          <a:xfrm>
            <a:off x="693438" y="1894269"/>
            <a:ext cx="10939927" cy="1696278"/>
          </a:xfrm>
          <a:prstGeom prst="rect">
            <a:avLst/>
          </a:prstGeom>
          <a:noFill/>
          <a:ln w="38100">
            <a:solidFill>
              <a:srgbClr val="2B7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77AB69-78EB-34FF-0583-37B23EEB9839}"/>
              </a:ext>
            </a:extLst>
          </p:cNvPr>
          <p:cNvGrpSpPr/>
          <p:nvPr/>
        </p:nvGrpSpPr>
        <p:grpSpPr>
          <a:xfrm>
            <a:off x="5085624" y="4121357"/>
            <a:ext cx="2020751" cy="2415481"/>
            <a:chOff x="5156205" y="3605808"/>
            <a:chExt cx="2020751" cy="24154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7A6D4B5-B0AB-A7A7-4C52-F54A2019B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4780" y="3611165"/>
              <a:ext cx="1992176" cy="2410124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FDC85FD-9B81-AE34-D900-C90504A98A02}"/>
                </a:ext>
              </a:extLst>
            </p:cNvPr>
            <p:cNvSpPr/>
            <p:nvPr/>
          </p:nvSpPr>
          <p:spPr>
            <a:xfrm>
              <a:off x="5156205" y="3605808"/>
              <a:ext cx="1992175" cy="2410121"/>
            </a:xfrm>
            <a:prstGeom prst="roundRect">
              <a:avLst>
                <a:gd name="adj" fmla="val 2802"/>
              </a:avLst>
            </a:prstGeom>
            <a:solidFill>
              <a:srgbClr val="FDE5C7">
                <a:alpha val="34118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212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EF0F-BFA3-D9F9-9F86-CE8C2D05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5CA0-47C1-D834-80D6-2D2A6EF1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End-to-end reinforcement learning</a:t>
            </a:r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046A45-B182-48B9-6B46-3157AC6DD2FE}"/>
              </a:ext>
            </a:extLst>
          </p:cNvPr>
          <p:cNvSpPr/>
          <p:nvPr/>
        </p:nvSpPr>
        <p:spPr>
          <a:xfrm>
            <a:off x="7423084" y="2483603"/>
            <a:ext cx="199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Motor torques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8FB59E7-6504-4F19-79C2-F2BF73569CDA}"/>
              </a:ext>
            </a:extLst>
          </p:cNvPr>
          <p:cNvSpPr/>
          <p:nvPr/>
        </p:nvSpPr>
        <p:spPr>
          <a:xfrm>
            <a:off x="2711624" y="2483603"/>
            <a:ext cx="199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Measurements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305579-F6DA-B684-AAAD-25545824A4E9}"/>
              </a:ext>
            </a:extLst>
          </p:cNvPr>
          <p:cNvSpPr/>
          <p:nvPr/>
        </p:nvSpPr>
        <p:spPr>
          <a:xfrm>
            <a:off x="4849016" y="2132857"/>
            <a:ext cx="2493968" cy="1440160"/>
          </a:xfrm>
          <a:prstGeom prst="round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b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21FDAA-1E36-E3C3-BEF2-35D36D183D2C}"/>
              </a:ext>
            </a:extLst>
          </p:cNvPr>
          <p:cNvSpPr/>
          <p:nvPr/>
        </p:nvSpPr>
        <p:spPr>
          <a:xfrm>
            <a:off x="5099913" y="2529770"/>
            <a:ext cx="1992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Reinforcement  Learning Agent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6C4BC2-BEF6-66CC-864C-53662EF1A39A}"/>
              </a:ext>
            </a:extLst>
          </p:cNvPr>
          <p:cNvSpPr/>
          <p:nvPr/>
        </p:nvSpPr>
        <p:spPr>
          <a:xfrm>
            <a:off x="2695575" y="2886075"/>
            <a:ext cx="2381250" cy="2630470"/>
          </a:xfrm>
          <a:custGeom>
            <a:avLst/>
            <a:gdLst>
              <a:gd name="connsiteX0" fmla="*/ 2381250 w 2381250"/>
              <a:gd name="connsiteY0" fmla="*/ 2571750 h 2571750"/>
              <a:gd name="connsiteX1" fmla="*/ 0 w 2381250"/>
              <a:gd name="connsiteY1" fmla="*/ 2571750 h 2571750"/>
              <a:gd name="connsiteX2" fmla="*/ 0 w 2381250"/>
              <a:gd name="connsiteY2" fmla="*/ 0 h 2571750"/>
              <a:gd name="connsiteX3" fmla="*/ 2143125 w 2381250"/>
              <a:gd name="connsiteY3" fmla="*/ 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250" h="2571750">
                <a:moveTo>
                  <a:pt x="2381250" y="2571750"/>
                </a:moveTo>
                <a:lnTo>
                  <a:pt x="0" y="2571750"/>
                </a:lnTo>
                <a:lnTo>
                  <a:pt x="0" y="0"/>
                </a:lnTo>
                <a:lnTo>
                  <a:pt x="2143125" y="0"/>
                </a:lnTo>
              </a:path>
            </a:pathLst>
          </a:custGeom>
          <a:noFill/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5919688-C026-61FC-FFA2-48BF7FBA3C19}"/>
              </a:ext>
            </a:extLst>
          </p:cNvPr>
          <p:cNvSpPr/>
          <p:nvPr/>
        </p:nvSpPr>
        <p:spPr>
          <a:xfrm>
            <a:off x="7094136" y="2853732"/>
            <a:ext cx="2381460" cy="2662813"/>
          </a:xfrm>
          <a:custGeom>
            <a:avLst/>
            <a:gdLst>
              <a:gd name="connsiteX0" fmla="*/ 281354 w 2381460"/>
              <a:gd name="connsiteY0" fmla="*/ 0 h 2662813"/>
              <a:gd name="connsiteX1" fmla="*/ 2381460 w 2381460"/>
              <a:gd name="connsiteY1" fmla="*/ 0 h 2662813"/>
              <a:gd name="connsiteX2" fmla="*/ 2381460 w 2381460"/>
              <a:gd name="connsiteY2" fmla="*/ 2662813 h 2662813"/>
              <a:gd name="connsiteX3" fmla="*/ 0 w 2381460"/>
              <a:gd name="connsiteY3" fmla="*/ 2662813 h 266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460" h="2662813">
                <a:moveTo>
                  <a:pt x="281354" y="0"/>
                </a:moveTo>
                <a:lnTo>
                  <a:pt x="2381460" y="0"/>
                </a:lnTo>
                <a:lnTo>
                  <a:pt x="2381460" y="2662813"/>
                </a:lnTo>
                <a:lnTo>
                  <a:pt x="0" y="2662813"/>
                </a:lnTo>
              </a:path>
            </a:pathLst>
          </a:custGeom>
          <a:noFill/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72AAB3-2C7F-360D-6FE0-9773C98E08D8}"/>
              </a:ext>
            </a:extLst>
          </p:cNvPr>
          <p:cNvGrpSpPr/>
          <p:nvPr/>
        </p:nvGrpSpPr>
        <p:grpSpPr>
          <a:xfrm>
            <a:off x="5085625" y="4253879"/>
            <a:ext cx="2020751" cy="2415481"/>
            <a:chOff x="5156205" y="3605808"/>
            <a:chExt cx="2020751" cy="24154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C9603F-8696-64B4-C92E-F5B109032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84780" y="3611165"/>
              <a:ext cx="1992176" cy="2410124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202E094-E6EE-64DF-3BA9-2D099FB3D78E}"/>
                </a:ext>
              </a:extLst>
            </p:cNvPr>
            <p:cNvSpPr/>
            <p:nvPr/>
          </p:nvSpPr>
          <p:spPr>
            <a:xfrm>
              <a:off x="5156205" y="3605808"/>
              <a:ext cx="1992175" cy="2410121"/>
            </a:xfrm>
            <a:prstGeom prst="roundRect">
              <a:avLst>
                <a:gd name="adj" fmla="val 2802"/>
              </a:avLst>
            </a:prstGeom>
            <a:solidFill>
              <a:srgbClr val="FDE5C7">
                <a:alpha val="34118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34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6FE5-8B80-46FE-A252-F2B5A743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277598" cy="9906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25A6-0B6F-441E-8CFE-4B6BB59D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981200"/>
            <a:ext cx="10769600" cy="4114800"/>
          </a:xfrm>
        </p:spPr>
        <p:txBody>
          <a:bodyPr/>
          <a:lstStyle/>
          <a:p>
            <a:r>
              <a:rPr lang="en-US" dirty="0"/>
              <a:t>Introduction to Reinforcement Learning</a:t>
            </a:r>
          </a:p>
          <a:p>
            <a:endParaRPr lang="en-US" dirty="0"/>
          </a:p>
          <a:p>
            <a:r>
              <a:rPr lang="en-US" dirty="0"/>
              <a:t>Deep Dive: Reinforcement Learning Workflow with Hands-On Examples</a:t>
            </a:r>
          </a:p>
          <a:p>
            <a:pPr lvl="1"/>
            <a:r>
              <a:rPr lang="en-US" dirty="0"/>
              <a:t>Defining environments and rewards</a:t>
            </a:r>
          </a:p>
          <a:p>
            <a:pPr lvl="1"/>
            <a:r>
              <a:rPr lang="en-US" dirty="0"/>
              <a:t>Creating policies and agents</a:t>
            </a:r>
          </a:p>
          <a:p>
            <a:pPr lvl="1"/>
            <a:r>
              <a:rPr lang="en-US" dirty="0"/>
              <a:t>Training, testing, and deploying agents</a:t>
            </a:r>
          </a:p>
          <a:p>
            <a:pPr lvl="1"/>
            <a:r>
              <a:rPr lang="en-US" dirty="0"/>
              <a:t>Complex problems: Teach a robot to walk!</a:t>
            </a:r>
          </a:p>
          <a:p>
            <a:pPr lvl="1"/>
            <a:endParaRPr lang="en-US" dirty="0"/>
          </a:p>
          <a:p>
            <a:r>
              <a:rPr lang="en-US" dirty="0"/>
              <a:t>Wrap-Up and 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24799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6FE5-8B80-46FE-A252-F2B5A743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277598" cy="990600"/>
          </a:xfrm>
        </p:spPr>
        <p:txBody>
          <a:bodyPr/>
          <a:lstStyle/>
          <a:p>
            <a:r>
              <a:rPr lang="en-US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25A6-0B6F-441E-8CFE-4B6BB59D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981200"/>
            <a:ext cx="10769600" cy="2667000"/>
          </a:xfrm>
        </p:spPr>
        <p:txBody>
          <a:bodyPr/>
          <a:lstStyle/>
          <a:p>
            <a:r>
              <a:rPr lang="en-US" dirty="0"/>
              <a:t>What is reinforcement learning </a:t>
            </a:r>
            <a:r>
              <a:rPr lang="en-US"/>
              <a:t>and why is it useful?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When should I use reinforcement learning?</a:t>
            </a:r>
          </a:p>
          <a:p>
            <a:endParaRPr lang="en-US" dirty="0"/>
          </a:p>
          <a:p>
            <a:r>
              <a:rPr lang="en-US" dirty="0"/>
              <a:t>How do I set up and solve a reinforcement learning problem?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97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0321-3120-4C95-BB30-3FE542D7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F6A41-AFD3-4837-98CA-0BBA5432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447800"/>
            <a:ext cx="5714998" cy="506802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>
                <a:hlinkClick r:id="rId3"/>
              </a:rPr>
              <a:t>Reinforcement Learning Onramp</a:t>
            </a:r>
            <a:endParaRPr lang="en-US"/>
          </a:p>
          <a:p>
            <a:pPr>
              <a:spcAft>
                <a:spcPts val="1200"/>
              </a:spcAft>
            </a:pPr>
            <a:r>
              <a:rPr lang="en-US">
                <a:hlinkClick r:id="rId4"/>
              </a:rPr>
              <a:t>Instructor-led training</a:t>
            </a:r>
            <a:endParaRPr lang="en-US"/>
          </a:p>
          <a:p>
            <a:pPr>
              <a:spcAft>
                <a:spcPts val="1200"/>
              </a:spcAft>
            </a:pPr>
            <a:r>
              <a:rPr lang="en-US">
                <a:hlinkClick r:id="rId5"/>
              </a:rPr>
              <a:t>Demo videos</a:t>
            </a:r>
            <a:endParaRPr lang="en-US"/>
          </a:p>
          <a:p>
            <a:pPr>
              <a:spcAft>
                <a:spcPts val="1200"/>
              </a:spcAft>
            </a:pPr>
            <a:r>
              <a:rPr lang="en-US">
                <a:hlinkClick r:id="rId6"/>
              </a:rPr>
              <a:t>Documentation</a:t>
            </a:r>
            <a:r>
              <a:rPr lang="en-US"/>
              <a:t> and </a:t>
            </a:r>
            <a:r>
              <a:rPr lang="en-US">
                <a:hlinkClick r:id="rId7"/>
              </a:rPr>
              <a:t>examples</a:t>
            </a:r>
            <a:r>
              <a:rPr lang="en-US"/>
              <a:t> written for engineers and domain experts</a:t>
            </a:r>
          </a:p>
          <a:p>
            <a:pPr>
              <a:spcAft>
                <a:spcPts val="1200"/>
              </a:spcAft>
            </a:pPr>
            <a:r>
              <a:rPr lang="en-US">
                <a:hlinkClick r:id="rId8"/>
              </a:rPr>
              <a:t>Tech Talk video series </a:t>
            </a:r>
            <a:r>
              <a:rPr lang="en-US"/>
              <a:t>on Reinforcement Learning concepts for engineers</a:t>
            </a:r>
          </a:p>
          <a:p>
            <a:pPr>
              <a:spcAft>
                <a:spcPts val="1200"/>
              </a:spcAft>
            </a:pPr>
            <a:r>
              <a:rPr lang="en-US">
                <a:hlinkClick r:id="rId9"/>
              </a:rPr>
              <a:t>Practical Reinforcement Learning for Controls</a:t>
            </a:r>
            <a:endParaRPr lang="en-US"/>
          </a:p>
          <a:p>
            <a:pPr>
              <a:spcAft>
                <a:spcPts val="1200"/>
              </a:spcAft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F722D-79D6-4582-B8CF-E5DA03111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8834" y="774891"/>
            <a:ext cx="5682732" cy="2095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0DECBE-9EA7-4060-A8A7-1CC28775F5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7126" y="2873133"/>
            <a:ext cx="4676558" cy="2251256"/>
          </a:xfrm>
          <a:prstGeom prst="flowChartDocumen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EB2FA3-D1E8-4DF7-A2F0-26B1ACF6848F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724400"/>
            <a:ext cx="3405489" cy="1791428"/>
          </a:xfrm>
          <a:prstGeom prst="rect">
            <a:avLst/>
          </a:prstGeom>
          <a:noFill/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5805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F331D-5649-4F26-B85E-A7B3F293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981200"/>
            <a:ext cx="10363200" cy="3200400"/>
          </a:xfrm>
        </p:spPr>
        <p:txBody>
          <a:bodyPr/>
          <a:lstStyle/>
          <a:p>
            <a:r>
              <a:rPr lang="en-US">
                <a:latin typeface="+mj-lt"/>
              </a:rPr>
              <a:t>Thank you!</a:t>
            </a:r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br>
              <a:rPr lang="en-US">
                <a:latin typeface="+mj-lt"/>
              </a:rPr>
            </a:br>
            <a:r>
              <a:rPr lang="en-US" sz="3600">
                <a:latin typeface="+mj-lt"/>
              </a:rPr>
              <a:t>Q &amp; A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8616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601AB7-F1B8-DCE7-D2D6-3D93BB9C6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469" y="448469"/>
            <a:ext cx="5961062" cy="5961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36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6FE5-8B80-46FE-A252-F2B5A743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277598" cy="9906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D25A6-0B6F-441E-8CFE-4B6BB59D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981200"/>
            <a:ext cx="10769600" cy="4114800"/>
          </a:xfrm>
        </p:spPr>
        <p:txBody>
          <a:bodyPr/>
          <a:lstStyle/>
          <a:p>
            <a:r>
              <a:rPr lang="en-US" dirty="0"/>
              <a:t>Introduction to Reinforcement Learning</a:t>
            </a:r>
          </a:p>
          <a:p>
            <a:endParaRPr lang="en-US" dirty="0"/>
          </a:p>
          <a:p>
            <a:r>
              <a:rPr lang="en-US" dirty="0"/>
              <a:t>Deep Dive: Reinforcement Learning Workflow with Hands-On Examples</a:t>
            </a:r>
          </a:p>
          <a:p>
            <a:pPr lvl="1"/>
            <a:r>
              <a:rPr lang="en-US" dirty="0"/>
              <a:t>Defining environments and rewards</a:t>
            </a:r>
          </a:p>
          <a:p>
            <a:pPr lvl="1"/>
            <a:r>
              <a:rPr lang="en-US" dirty="0"/>
              <a:t>Creating policies and agents</a:t>
            </a:r>
          </a:p>
          <a:p>
            <a:pPr lvl="1"/>
            <a:r>
              <a:rPr lang="en-US" dirty="0"/>
              <a:t>Training, testing, and deploying agents</a:t>
            </a:r>
          </a:p>
          <a:p>
            <a:pPr lvl="1"/>
            <a:r>
              <a:rPr lang="en-US" dirty="0"/>
              <a:t>Complex problems: Teach a robot to walk!</a:t>
            </a:r>
          </a:p>
          <a:p>
            <a:pPr lvl="1"/>
            <a:endParaRPr lang="en-US" dirty="0"/>
          </a:p>
          <a:p>
            <a:r>
              <a:rPr lang="en-US" dirty="0"/>
              <a:t>Wrap-Up and 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195922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1047574"/>
            <a:ext cx="10363200" cy="752471"/>
          </a:xfrm>
        </p:spPr>
        <p:txBody>
          <a:bodyPr/>
          <a:lstStyle/>
          <a:p>
            <a:r>
              <a:rPr lang="en-US">
                <a:latin typeface="+mj-lt"/>
              </a:rPr>
              <a:t>What is reinforcement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166F4-1854-4275-BA7B-8A69C4920FE0}"/>
              </a:ext>
            </a:extLst>
          </p:cNvPr>
          <p:cNvSpPr txBox="1">
            <a:spLocks/>
          </p:cNvSpPr>
          <p:nvPr/>
        </p:nvSpPr>
        <p:spPr>
          <a:xfrm>
            <a:off x="2223290" y="2028154"/>
            <a:ext cx="7745419" cy="752471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6A8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Type of machine learning that trains an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through trial &amp; error interactions with an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environment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76A8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8B398352-69F6-42D9-C353-2F55E43C4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11" y="3123525"/>
            <a:ext cx="6423575" cy="33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22EC6CE0-E299-4D1A-9B36-6DEE2818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048998" cy="990600"/>
          </a:xfrm>
        </p:spPr>
        <p:txBody>
          <a:bodyPr/>
          <a:lstStyle/>
          <a:p>
            <a:r>
              <a:rPr lang="en-US"/>
              <a:t>Reinforcement learning, machine learning, and deep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5D84E-0F70-4A34-9003-5447988A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143000"/>
            <a:ext cx="6815919" cy="217646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CF3A13F4-B42E-4CF7-9953-5A5B22DE3A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8087">
            <a:off x="4774018" y="4404167"/>
            <a:ext cx="3254698" cy="1453602"/>
          </a:xfrm>
          <a:prstGeom prst="rect">
            <a:avLst/>
          </a:prstGeom>
        </p:spPr>
      </p:pic>
      <p:pic>
        <p:nvPicPr>
          <p:cNvPr id="3" name="Picture 2" descr="A picture containing transport&#10;&#10;Description generated with high confidence">
            <a:extLst>
              <a:ext uri="{FF2B5EF4-FFF2-40B4-BE49-F238E27FC236}">
                <a16:creationId xmlns:a16="http://schemas.microsoft.com/office/drawing/2014/main" id="{4FF084E8-E1C8-4862-97B1-6CFB75BA83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662582"/>
            <a:ext cx="4416693" cy="1295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EF085-EBAE-4FF0-A7B5-60CE78D086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77" y="4517132"/>
            <a:ext cx="3615748" cy="14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52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C6AB6-9A0B-47CE-868B-05F7954AABB9}"/>
              </a:ext>
            </a:extLst>
          </p:cNvPr>
          <p:cNvSpPr/>
          <p:nvPr/>
        </p:nvSpPr>
        <p:spPr>
          <a:xfrm>
            <a:off x="2514600" y="2133601"/>
            <a:ext cx="1600200" cy="119538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2EC6CE0-E299-4D1A-9B36-6DEE2818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1048998" cy="990600"/>
          </a:xfrm>
        </p:spPr>
        <p:txBody>
          <a:bodyPr/>
          <a:lstStyle/>
          <a:p>
            <a:r>
              <a:rPr lang="en-US"/>
              <a:t>Reinforcement learning, machine learning, and deep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5D84E-0F70-4A34-9003-5447988A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143000"/>
            <a:ext cx="6815919" cy="217646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F63AF5-0D47-442D-812D-30872D6E27E6}"/>
              </a:ext>
            </a:extLst>
          </p:cNvPr>
          <p:cNvSpPr/>
          <p:nvPr/>
        </p:nvSpPr>
        <p:spPr>
          <a:xfrm>
            <a:off x="331008" y="3810000"/>
            <a:ext cx="2745191" cy="2733675"/>
          </a:xfrm>
          <a:prstGeom prst="roundRect">
            <a:avLst>
              <a:gd name="adj" fmla="val 2679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7B0F9F-E729-47EC-A5A9-20793FC80A1F}"/>
              </a:ext>
            </a:extLst>
          </p:cNvPr>
          <p:cNvSpPr/>
          <p:nvPr/>
        </p:nvSpPr>
        <p:spPr>
          <a:xfrm>
            <a:off x="3276600" y="3810000"/>
            <a:ext cx="8839200" cy="2733675"/>
          </a:xfrm>
          <a:prstGeom prst="roundRect">
            <a:avLst>
              <a:gd name="adj" fmla="val 2679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42E8744F-D183-42B2-86B2-485756D600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8087">
            <a:off x="48484" y="4450035"/>
            <a:ext cx="3254698" cy="1453602"/>
          </a:xfrm>
          <a:prstGeom prst="rect">
            <a:avLst/>
          </a:prstGeom>
        </p:spPr>
      </p:pic>
      <p:pic>
        <p:nvPicPr>
          <p:cNvPr id="14" name="Picture 13" descr="A picture containing transport&#10;&#10;Description generated with high confidence">
            <a:extLst>
              <a:ext uri="{FF2B5EF4-FFF2-40B4-BE49-F238E27FC236}">
                <a16:creationId xmlns:a16="http://schemas.microsoft.com/office/drawing/2014/main" id="{65FD8C10-6DF0-44A5-AF68-B55F707D7A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06" y="4662582"/>
            <a:ext cx="4416693" cy="1295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C79830-D176-4274-9B99-D547134686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77" y="4517132"/>
            <a:ext cx="3615748" cy="14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2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AECC5FFD-00F7-8D46-95C9-FCB18B5D54C4}" vid="{36FEB357-FAEF-7949-B34D-AD3E0F0E7D93}"/>
    </a:ext>
  </a:extLst>
</a:theme>
</file>

<file path=ppt/theme/theme2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.potx" id="{7B62C555-CD70-4EE5-8275-70287A7F6F1D}" vid="{C2E7C768-1CE4-4169-86EB-FCD543953057}"/>
    </a:ext>
  </a:extLst>
</a:theme>
</file>

<file path=ppt/theme/theme3.xml><?xml version="1.0" encoding="utf-8"?>
<a:theme xmlns:a="http://schemas.openxmlformats.org/drawingml/2006/main" name="2_MW_Public_widescreen">
  <a:themeElements>
    <a:clrScheme name="MW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.potx" id="{77614DB2-AEEA-4C6F-B978-696DC4DCAD1E}" vid="{BAA8EA8E-6A7A-48B5-92CD-28D182738C5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2299</Words>
  <Application>Microsoft Office PowerPoint</Application>
  <PresentationFormat>Widescreen</PresentationFormat>
  <Paragraphs>553</Paragraphs>
  <Slides>57</Slides>
  <Notes>24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Malgun Gothic</vt:lpstr>
      <vt:lpstr>Arial</vt:lpstr>
      <vt:lpstr>Calibri</vt:lpstr>
      <vt:lpstr>Cambria Math</vt:lpstr>
      <vt:lpstr>Courier New</vt:lpstr>
      <vt:lpstr>Times New Roman</vt:lpstr>
      <vt:lpstr>Wingdings</vt:lpstr>
      <vt:lpstr>MW_Public_widescreen</vt:lpstr>
      <vt:lpstr>1_MW_Public_widescreen</vt:lpstr>
      <vt:lpstr>2_MW_Public_widescreen</vt:lpstr>
      <vt:lpstr>Reinforcement Learning with MATLAB and Simulink</vt:lpstr>
      <vt:lpstr>Why should you care about reinforcement learning? </vt:lpstr>
      <vt:lpstr>One approach could be…</vt:lpstr>
      <vt:lpstr>Any alternatives?</vt:lpstr>
      <vt:lpstr>Key Takeaways</vt:lpstr>
      <vt:lpstr>Agenda</vt:lpstr>
      <vt:lpstr>What is reinforcement learning?</vt:lpstr>
      <vt:lpstr>Reinforcement learning, machine learning, and deep learning</vt:lpstr>
      <vt:lpstr>Reinforcement learning, machine learning, and deep learning</vt:lpstr>
      <vt:lpstr>Reinforcement learning, machine learning, and deep learning</vt:lpstr>
      <vt:lpstr>Reinforcement learning, machine learning, and deep learning</vt:lpstr>
      <vt:lpstr>Reinforcement learning, machine learning, and deep learning</vt:lpstr>
      <vt:lpstr>What can reinforcement learning be used for?</vt:lpstr>
      <vt:lpstr>What can reinforcement learning be used for?</vt:lpstr>
      <vt:lpstr>How does reinforcement learning training work?</vt:lpstr>
      <vt:lpstr>How does reinforcement learning training work?</vt:lpstr>
      <vt:lpstr>Reinforcement learning workflow</vt:lpstr>
      <vt:lpstr>Reinforcement learning workflow</vt:lpstr>
      <vt:lpstr>Reinforcement Learning Toolbox</vt:lpstr>
      <vt:lpstr>Reinforcement Learning Toolbox</vt:lpstr>
      <vt:lpstr>Agenda</vt:lpstr>
      <vt:lpstr>Reinforcement Learning Workflow</vt:lpstr>
      <vt:lpstr>Real vs Simulated Environments</vt:lpstr>
      <vt:lpstr>Domain Randomization</vt:lpstr>
      <vt:lpstr>Reinforcement Learning Workflow</vt:lpstr>
      <vt:lpstr>The Reward</vt:lpstr>
      <vt:lpstr>Sparse Rewards</vt:lpstr>
      <vt:lpstr>Reward Shaping</vt:lpstr>
      <vt:lpstr>Reward Shaping</vt:lpstr>
      <vt:lpstr>Exercise 1: Environment and Reward</vt:lpstr>
      <vt:lpstr>Reinforcement Learning Workflow</vt:lpstr>
      <vt:lpstr>Representing a Policy</vt:lpstr>
      <vt:lpstr>Representing a Policy</vt:lpstr>
      <vt:lpstr>Value Functions</vt:lpstr>
      <vt:lpstr>Value Functions with Discounting</vt:lpstr>
      <vt:lpstr>Example: Extracting the Policy from Value</vt:lpstr>
      <vt:lpstr>Example: Extracting the Policy from Value</vt:lpstr>
      <vt:lpstr>Tables Do Not Scale Well</vt:lpstr>
      <vt:lpstr>Solution: Parametric Function Approximation</vt:lpstr>
      <vt:lpstr>Representing a Policy</vt:lpstr>
      <vt:lpstr>Actors and Critics</vt:lpstr>
      <vt:lpstr>Types of RL Algorithms</vt:lpstr>
      <vt:lpstr>Built-in Reinforcement Learning Agents as of </vt:lpstr>
      <vt:lpstr>Exercise 2: Policy and Agent</vt:lpstr>
      <vt:lpstr>Reinforcement Learning Workflow</vt:lpstr>
      <vt:lpstr>Domain Randomization</vt:lpstr>
      <vt:lpstr>What Does It Mean to Learn?</vt:lpstr>
      <vt:lpstr>Reinforcement Learning Workflow</vt:lpstr>
      <vt:lpstr>Deploying the Policy</vt:lpstr>
      <vt:lpstr>Exercise 3: Training, Testing, and Deployment</vt:lpstr>
      <vt:lpstr>Exercise 4: Teach a robot to walk!</vt:lpstr>
      <vt:lpstr>End-to-end reinforcement learning</vt:lpstr>
      <vt:lpstr>Agenda</vt:lpstr>
      <vt:lpstr>Key takeaways</vt:lpstr>
      <vt:lpstr>Additional Resources</vt:lpstr>
      <vt:lpstr>Thank you!   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2024-05-10T13:43:25Z</dcterms:created>
  <dcterms:modified xsi:type="dcterms:W3CDTF">2024-05-10T13:43:47Z</dcterms:modified>
</cp:coreProperties>
</file>